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4093" r:id="rId1"/>
  </p:sldMasterIdLst>
  <p:notesMasterIdLst>
    <p:notesMasterId r:id="rId21"/>
  </p:notesMasterIdLst>
  <p:sldIdLst>
    <p:sldId id="256" r:id="rId2"/>
    <p:sldId id="289" r:id="rId3"/>
    <p:sldId id="288" r:id="rId4"/>
    <p:sldId id="264" r:id="rId5"/>
    <p:sldId id="302" r:id="rId6"/>
    <p:sldId id="258" r:id="rId7"/>
    <p:sldId id="304" r:id="rId8"/>
    <p:sldId id="290" r:id="rId9"/>
    <p:sldId id="305" r:id="rId10"/>
    <p:sldId id="292" r:id="rId11"/>
    <p:sldId id="293" r:id="rId12"/>
    <p:sldId id="296" r:id="rId13"/>
    <p:sldId id="297" r:id="rId14"/>
    <p:sldId id="298" r:id="rId15"/>
    <p:sldId id="300" r:id="rId16"/>
    <p:sldId id="294" r:id="rId17"/>
    <p:sldId id="301" r:id="rId18"/>
    <p:sldId id="306" r:id="rId19"/>
    <p:sldId id="30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6"/>
    <p:restoredTop sz="82842"/>
  </p:normalViewPr>
  <p:slideViewPr>
    <p:cSldViewPr snapToGrid="0">
      <p:cViewPr>
        <p:scale>
          <a:sx n="87" d="100"/>
          <a:sy n="87" d="100"/>
        </p:scale>
        <p:origin x="592"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74D97-FA16-0D4C-9989-28CA4C8B435A}" type="datetimeFigureOut">
              <a:rPr lang="en-US" smtClean="0"/>
              <a:t>10/17/17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4AE33-FEC7-7D46-BDE7-AFE10EC8E350}" type="slidenum">
              <a:rPr lang="en-US" smtClean="0"/>
              <a:t>‹#›</a:t>
            </a:fld>
            <a:endParaRPr lang="en-US"/>
          </a:p>
        </p:txBody>
      </p:sp>
    </p:spTree>
    <p:extLst>
      <p:ext uri="{BB962C8B-B14F-4D97-AF65-F5344CB8AC3E}">
        <p14:creationId xmlns:p14="http://schemas.microsoft.com/office/powerpoint/2010/main" val="12175580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Image:http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www.telegraph.co.uk</a:t>
            </a:r>
            <a:r>
              <a:rPr lang="en-US" sz="1200" kern="1200" dirty="0" smtClean="0">
                <a:solidFill>
                  <a:schemeClr val="tx1"/>
                </a:solidFill>
                <a:effectLst/>
                <a:latin typeface="+mn-lt"/>
                <a:ea typeface="+mn-ea"/>
                <a:cs typeface="+mn-cs"/>
              </a:rPr>
              <a:t>/news/2016/12/18/majority-74-journalists-killed-2016-targeted-deliberately-says/</a:t>
            </a: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a:t>
            </a:fld>
            <a:endParaRPr lang="en-US"/>
          </a:p>
        </p:txBody>
      </p:sp>
    </p:spTree>
    <p:extLst>
      <p:ext uri="{BB962C8B-B14F-4D97-AF65-F5344CB8AC3E}">
        <p14:creationId xmlns:p14="http://schemas.microsoft.com/office/powerpoint/2010/main" val="77607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10</a:t>
            </a:fld>
            <a:endParaRPr lang="en-US"/>
          </a:p>
        </p:txBody>
      </p:sp>
    </p:spTree>
    <p:extLst>
      <p:ext uri="{BB962C8B-B14F-4D97-AF65-F5344CB8AC3E}">
        <p14:creationId xmlns:p14="http://schemas.microsoft.com/office/powerpoint/2010/main" val="52733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[9]</a:t>
            </a:r>
            <a:r>
              <a:rPr lang="en-US" sz="1200" kern="1200" dirty="0" smtClean="0">
                <a:solidFill>
                  <a:schemeClr val="tx1"/>
                </a:solidFill>
                <a:effectLst/>
                <a:latin typeface="+mn-lt"/>
                <a:ea typeface="+mn-ea"/>
                <a:cs typeface="+mn-cs"/>
              </a:rPr>
              <a:t> ÇALIŞKAN, C. (</a:t>
            </a:r>
            <a:r>
              <a:rPr lang="en-US" sz="1200" kern="1200" dirty="0" err="1"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Steganalysis</a:t>
            </a:r>
            <a:r>
              <a:rPr lang="en-US" sz="1200" kern="1200" dirty="0" smtClean="0">
                <a:solidFill>
                  <a:schemeClr val="tx1"/>
                </a:solidFill>
                <a:effectLst/>
                <a:latin typeface="+mn-lt"/>
                <a:ea typeface="+mn-ea"/>
                <a:cs typeface="+mn-cs"/>
              </a:rPr>
              <a:t>: Chi-Square Attack &amp; LSB Enhancement. Retrieved December, from http://</a:t>
            </a:r>
            <a:r>
              <a:rPr lang="en-US" sz="1200" kern="1200" dirty="0" err="1" smtClean="0">
                <a:solidFill>
                  <a:schemeClr val="tx1"/>
                </a:solidFill>
                <a:effectLst/>
                <a:latin typeface="+mn-lt"/>
                <a:ea typeface="+mn-ea"/>
                <a:cs typeface="+mn-cs"/>
              </a:rPr>
              <a:t>cuneytcaliskan.blogspot.com</a:t>
            </a:r>
            <a:r>
              <a:rPr lang="en-US" sz="1200" kern="1200" dirty="0" smtClean="0">
                <a:solidFill>
                  <a:schemeClr val="tx1"/>
                </a:solidFill>
                <a:effectLst/>
                <a:latin typeface="+mn-lt"/>
                <a:ea typeface="+mn-ea"/>
                <a:cs typeface="+mn-cs"/>
              </a:rPr>
              <a:t>/2011/12/</a:t>
            </a:r>
            <a:r>
              <a:rPr lang="en-US" sz="1200" kern="1200" dirty="0" err="1" smtClean="0">
                <a:solidFill>
                  <a:schemeClr val="tx1"/>
                </a:solidFill>
                <a:effectLst/>
                <a:latin typeface="+mn-lt"/>
                <a:ea typeface="+mn-ea"/>
                <a:cs typeface="+mn-cs"/>
              </a:rPr>
              <a:t>steganalysis</a:t>
            </a:r>
            <a:r>
              <a:rPr lang="en-US" sz="1200" kern="1200" dirty="0" smtClean="0">
                <a:solidFill>
                  <a:schemeClr val="tx1"/>
                </a:solidFill>
                <a:effectLst/>
                <a:latin typeface="+mn-lt"/>
                <a:ea typeface="+mn-ea"/>
                <a:cs typeface="+mn-cs"/>
              </a:rPr>
              <a:t>-chi-square-attack-</a:t>
            </a:r>
            <a:r>
              <a:rPr lang="en-US" sz="1200" kern="1200" dirty="0" err="1" smtClean="0">
                <a:solidFill>
                  <a:schemeClr val="tx1"/>
                </a:solidFill>
                <a:effectLst/>
                <a:latin typeface="+mn-lt"/>
                <a:ea typeface="+mn-ea"/>
                <a:cs typeface="+mn-cs"/>
              </a:rPr>
              <a:t>lsb.html</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Image:http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www.telegraph.co.uk</a:t>
            </a:r>
            <a:r>
              <a:rPr lang="en-US" sz="1200" kern="1200" dirty="0" smtClean="0">
                <a:solidFill>
                  <a:schemeClr val="tx1"/>
                </a:solidFill>
                <a:effectLst/>
                <a:latin typeface="+mn-lt"/>
                <a:ea typeface="+mn-ea"/>
                <a:cs typeface="+mn-cs"/>
              </a:rPr>
              <a:t>/news/2016/12/18/majority-74-journalists-killed-2016-targeted-deliberately-says/</a:t>
            </a: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11</a:t>
            </a:fld>
            <a:endParaRPr lang="en-US"/>
          </a:p>
        </p:txBody>
      </p:sp>
    </p:spTree>
    <p:extLst>
      <p:ext uri="{BB962C8B-B14F-4D97-AF65-F5344CB8AC3E}">
        <p14:creationId xmlns:p14="http://schemas.microsoft.com/office/powerpoint/2010/main" val="848435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a:t>
            </a:r>
            <a:r>
              <a:rPr lang="en-US" sz="1200" kern="1200" dirty="0" smtClean="0">
                <a:solidFill>
                  <a:schemeClr val="tx1"/>
                </a:solidFill>
                <a:effectLst/>
                <a:latin typeface="+mn-lt"/>
                <a:ea typeface="+mn-ea"/>
                <a:cs typeface="+mn-cs"/>
              </a:rPr>
              <a:t> A few tools to discover hidden data. (</a:t>
            </a:r>
            <a:r>
              <a:rPr lang="en-US" sz="1200" kern="1200" dirty="0" err="1"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Retrieved December, from http://www.guillermito2.net/</a:t>
            </a:r>
            <a:r>
              <a:rPr lang="en-US" sz="1200" kern="1200" dirty="0" err="1" smtClean="0">
                <a:solidFill>
                  <a:schemeClr val="tx1"/>
                </a:solidFill>
                <a:effectLst/>
                <a:latin typeface="+mn-lt"/>
                <a:ea typeface="+mn-ea"/>
                <a:cs typeface="+mn-cs"/>
              </a:rPr>
              <a:t>stegano</a:t>
            </a:r>
            <a:r>
              <a:rPr lang="en-US" sz="1200" kern="1200" dirty="0" smtClean="0">
                <a:solidFill>
                  <a:schemeClr val="tx1"/>
                </a:solidFill>
                <a:effectLst/>
                <a:latin typeface="+mn-lt"/>
                <a:ea typeface="+mn-ea"/>
                <a:cs typeface="+mn-cs"/>
              </a:rPr>
              <a:t>/tools/ </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12</a:t>
            </a:fld>
            <a:endParaRPr lang="en-US"/>
          </a:p>
        </p:txBody>
      </p:sp>
    </p:spTree>
    <p:extLst>
      <p:ext uri="{BB962C8B-B14F-4D97-AF65-F5344CB8AC3E}">
        <p14:creationId xmlns:p14="http://schemas.microsoft.com/office/powerpoint/2010/main" val="741139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[11] Image Encryption - File Exchange - MATLAB Central. (2010). Retrieved December, from https://</a:t>
            </a:r>
            <a:r>
              <a:rPr lang="en-US" sz="1200" kern="1200" dirty="0" err="1" smtClean="0">
                <a:solidFill>
                  <a:schemeClr val="tx1"/>
                </a:solidFill>
                <a:effectLst/>
                <a:latin typeface="+mn-lt"/>
                <a:ea typeface="+mn-ea"/>
                <a:cs typeface="+mn-cs"/>
              </a:rPr>
              <a:t>www.mathworks.com</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matlabcentral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fileexchange</a:t>
            </a:r>
            <a:r>
              <a:rPr lang="en-US" sz="1200" kern="1200" dirty="0" smtClean="0">
                <a:solidFill>
                  <a:schemeClr val="tx1"/>
                </a:solidFill>
                <a:effectLst/>
                <a:latin typeface="+mn-lt"/>
                <a:ea typeface="+mn-ea"/>
                <a:cs typeface="+mn-cs"/>
              </a:rPr>
              <a:t>/27698-image-encryption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Image:http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www.telegraph.co.uk</a:t>
            </a:r>
            <a:r>
              <a:rPr lang="en-US" sz="1200" kern="1200" dirty="0" smtClean="0">
                <a:solidFill>
                  <a:schemeClr val="tx1"/>
                </a:solidFill>
                <a:effectLst/>
                <a:latin typeface="+mn-lt"/>
                <a:ea typeface="+mn-ea"/>
                <a:cs typeface="+mn-cs"/>
              </a:rPr>
              <a:t>/news/2016/12/18/majority-74-journalists-killed-2016-targeted-deliberately-says/</a:t>
            </a: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16</a:t>
            </a:fld>
            <a:endParaRPr lang="en-US"/>
          </a:p>
        </p:txBody>
      </p:sp>
    </p:spTree>
    <p:extLst>
      <p:ext uri="{BB962C8B-B14F-4D97-AF65-F5344CB8AC3E}">
        <p14:creationId xmlns:p14="http://schemas.microsoft.com/office/powerpoint/2010/main" val="133491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Image:https</a:t>
            </a:r>
            <a:r>
              <a:rPr lang="en-US" dirty="0" smtClean="0"/>
              <a:t>://</a:t>
            </a:r>
            <a:r>
              <a:rPr lang="en-US" dirty="0" err="1" smtClean="0"/>
              <a:t>panampost.com</a:t>
            </a:r>
            <a:r>
              <a:rPr lang="en-US" dirty="0" smtClean="0"/>
              <a:t>/</a:t>
            </a:r>
            <a:r>
              <a:rPr lang="en-US" dirty="0" err="1" smtClean="0"/>
              <a:t>rebeca-morla</a:t>
            </a:r>
            <a:r>
              <a:rPr lang="en-US" dirty="0" smtClean="0"/>
              <a:t>/2014/12/16/reporters-without-borders-66-journalists-murdered-in-2014/</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18</a:t>
            </a:fld>
            <a:endParaRPr lang="en-US"/>
          </a:p>
        </p:txBody>
      </p:sp>
    </p:spTree>
    <p:extLst>
      <p:ext uri="{BB962C8B-B14F-4D97-AF65-F5344CB8AC3E}">
        <p14:creationId xmlns:p14="http://schemas.microsoft.com/office/powerpoint/2010/main" val="1006356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Image:https</a:t>
            </a:r>
            <a:r>
              <a:rPr lang="en-US" dirty="0" smtClean="0"/>
              <a:t>://</a:t>
            </a:r>
            <a:r>
              <a:rPr lang="en-US" dirty="0" err="1" smtClean="0"/>
              <a:t>en.dailypakistan.com.pk</a:t>
            </a:r>
            <a:r>
              <a:rPr lang="en-US" dirty="0" smtClean="0"/>
              <a:t>/world/74-journalists-killed-worldwide-in-2016-reporters-without-borders/</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19</a:t>
            </a:fld>
            <a:endParaRPr lang="en-US"/>
          </a:p>
        </p:txBody>
      </p:sp>
    </p:spTree>
    <p:extLst>
      <p:ext uri="{BB962C8B-B14F-4D97-AF65-F5344CB8AC3E}">
        <p14:creationId xmlns:p14="http://schemas.microsoft.com/office/powerpoint/2010/main" val="210838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RSF. (</a:t>
            </a:r>
            <a:r>
              <a:rPr lang="en-US" sz="1200" kern="1200" dirty="0" err="1"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Retrieved December, from https://</a:t>
            </a:r>
            <a:r>
              <a:rPr lang="en-US" sz="1200" kern="1200" dirty="0" err="1" smtClean="0">
                <a:solidFill>
                  <a:schemeClr val="tx1"/>
                </a:solidFill>
                <a:effectLst/>
                <a:latin typeface="+mn-lt"/>
                <a:ea typeface="+mn-ea"/>
                <a:cs typeface="+mn-cs"/>
              </a:rPr>
              <a:t>rsf.org</a:t>
            </a:r>
            <a:r>
              <a:rPr lang="en-US"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Tucci</a:t>
            </a:r>
            <a:r>
              <a:rPr lang="en-US" sz="1200" kern="1200" dirty="0" smtClean="0">
                <a:solidFill>
                  <a:schemeClr val="tx1"/>
                </a:solidFill>
                <a:effectLst/>
                <a:latin typeface="+mn-lt"/>
                <a:ea typeface="+mn-ea"/>
                <a:cs typeface="+mn-cs"/>
              </a:rPr>
              <a:t>, C. (2016). Topic: Terrorism. Retrieved December, from https://</a:t>
            </a:r>
            <a:r>
              <a:rPr lang="en-US" sz="1200" kern="1200" dirty="0" err="1" smtClean="0">
                <a:solidFill>
                  <a:schemeClr val="tx1"/>
                </a:solidFill>
                <a:effectLst/>
                <a:latin typeface="+mn-lt"/>
                <a:ea typeface="+mn-ea"/>
                <a:cs typeface="+mn-cs"/>
              </a:rPr>
              <a:t>www.statista.com</a:t>
            </a:r>
            <a:r>
              <a:rPr lang="en-US" sz="1200" kern="1200" dirty="0" smtClean="0">
                <a:solidFill>
                  <a:schemeClr val="tx1"/>
                </a:solidFill>
                <a:effectLst/>
                <a:latin typeface="+mn-lt"/>
                <a:ea typeface="+mn-ea"/>
                <a:cs typeface="+mn-cs"/>
              </a:rPr>
              <a:t>/topics/2267/terrorism/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Image : http://</a:t>
            </a:r>
            <a:r>
              <a:rPr lang="en-US" sz="1200" kern="1200" dirty="0" err="1" smtClean="0">
                <a:solidFill>
                  <a:schemeClr val="tx1"/>
                </a:solidFill>
                <a:effectLst/>
                <a:latin typeface="+mn-lt"/>
                <a:ea typeface="+mn-ea"/>
                <a:cs typeface="+mn-cs"/>
              </a:rPr>
              <a:t>www.adforum.com</a:t>
            </a:r>
            <a:r>
              <a:rPr lang="en-US" sz="1200" kern="1200" dirty="0" smtClean="0">
                <a:solidFill>
                  <a:schemeClr val="tx1"/>
                </a:solidFill>
                <a:effectLst/>
                <a:latin typeface="+mn-lt"/>
                <a:ea typeface="+mn-ea"/>
                <a:cs typeface="+mn-cs"/>
              </a:rPr>
              <a:t>/creative-work/ad/player/34497716/newspaper-sticks/reporters-without-borders</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2</a:t>
            </a:fld>
            <a:endParaRPr lang="en-US"/>
          </a:p>
        </p:txBody>
      </p:sp>
    </p:spTree>
    <p:extLst>
      <p:ext uri="{BB962C8B-B14F-4D97-AF65-F5344CB8AC3E}">
        <p14:creationId xmlns:p14="http://schemas.microsoft.com/office/powerpoint/2010/main" val="72091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 http://</a:t>
            </a:r>
            <a:r>
              <a:rPr lang="en-US" dirty="0" err="1" smtClean="0"/>
              <a:t>www.adforum.com</a:t>
            </a:r>
            <a:r>
              <a:rPr lang="en-US" dirty="0" smtClean="0"/>
              <a:t>/creative-work/ad/player/34497716/newspaper-sticks/reporters-without-borders</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3</a:t>
            </a:fld>
            <a:endParaRPr lang="en-US"/>
          </a:p>
        </p:txBody>
      </p:sp>
    </p:spTree>
    <p:extLst>
      <p:ext uri="{BB962C8B-B14F-4D97-AF65-F5344CB8AC3E}">
        <p14:creationId xmlns:p14="http://schemas.microsoft.com/office/powerpoint/2010/main" val="203263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Image:https</a:t>
            </a:r>
            <a:r>
              <a:rPr lang="en-US" dirty="0" smtClean="0"/>
              <a:t>://</a:t>
            </a:r>
            <a:r>
              <a:rPr lang="en-US" dirty="0" err="1" smtClean="0"/>
              <a:t>www.coloribus.com</a:t>
            </a:r>
            <a:r>
              <a:rPr lang="en-US" dirty="0" smtClean="0"/>
              <a:t>/</a:t>
            </a:r>
            <a:r>
              <a:rPr lang="en-US" dirty="0" err="1" smtClean="0"/>
              <a:t>adsarchive</a:t>
            </a:r>
            <a:r>
              <a:rPr lang="en-US" dirty="0" smtClean="0"/>
              <a:t>/prints/freedom-of-press-association-map-5038705/</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4</a:t>
            </a:fld>
            <a:endParaRPr lang="en-US"/>
          </a:p>
        </p:txBody>
      </p:sp>
    </p:spTree>
    <p:extLst>
      <p:ext uri="{BB962C8B-B14F-4D97-AF65-F5344CB8AC3E}">
        <p14:creationId xmlns:p14="http://schemas.microsoft.com/office/powerpoint/2010/main" val="12709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Image:https</a:t>
            </a:r>
            <a:r>
              <a:rPr lang="en-US" dirty="0" smtClean="0"/>
              <a:t>://</a:t>
            </a:r>
            <a:r>
              <a:rPr lang="en-US" dirty="0" err="1" smtClean="0"/>
              <a:t>www.coloribus.com</a:t>
            </a:r>
            <a:r>
              <a:rPr lang="en-US" dirty="0" smtClean="0"/>
              <a:t>/</a:t>
            </a:r>
            <a:r>
              <a:rPr lang="en-US" dirty="0" err="1" smtClean="0"/>
              <a:t>adsarchive</a:t>
            </a:r>
            <a:r>
              <a:rPr lang="en-US" dirty="0" smtClean="0"/>
              <a:t>/prints/freedom-of-press-association-map-5038705/</a:t>
            </a: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5</a:t>
            </a:fld>
            <a:endParaRPr lang="en-US"/>
          </a:p>
        </p:txBody>
      </p:sp>
    </p:spTree>
    <p:extLst>
      <p:ext uri="{BB962C8B-B14F-4D97-AF65-F5344CB8AC3E}">
        <p14:creationId xmlns:p14="http://schemas.microsoft.com/office/powerpoint/2010/main" val="196008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 http://</a:t>
            </a:r>
            <a:r>
              <a:rPr lang="en-US" dirty="0" err="1" smtClean="0"/>
              <a:t>www.adforum.com</a:t>
            </a:r>
            <a:r>
              <a:rPr lang="en-US" dirty="0" smtClean="0"/>
              <a:t>/creative-work/ad/player/34497716/newspaper-sticks/reporters-without-borders</a:t>
            </a:r>
          </a:p>
          <a:p>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6</a:t>
            </a:fld>
            <a:endParaRPr lang="en-US"/>
          </a:p>
        </p:txBody>
      </p:sp>
    </p:spTree>
    <p:extLst>
      <p:ext uri="{BB962C8B-B14F-4D97-AF65-F5344CB8AC3E}">
        <p14:creationId xmlns:p14="http://schemas.microsoft.com/office/powerpoint/2010/main" val="695230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[3] Lee, Y., &amp; Tsai, W. (</a:t>
            </a:r>
            <a:r>
              <a:rPr lang="en-US" sz="1200" kern="1200" dirty="0" err="1"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A New Secure Image Transmission Technique via Secret-Fragment-Visible Mosaic Images by Nearly Reversible Color Transformations - IEEE </a:t>
            </a:r>
            <a:r>
              <a:rPr lang="en-US" sz="1200" kern="1200" dirty="0" err="1" smtClean="0">
                <a:solidFill>
                  <a:schemeClr val="tx1"/>
                </a:solidFill>
                <a:effectLst/>
                <a:latin typeface="+mn-lt"/>
                <a:ea typeface="+mn-ea"/>
                <a:cs typeface="+mn-cs"/>
              </a:rPr>
              <a:t>Xplore</a:t>
            </a:r>
            <a:r>
              <a:rPr lang="en-US" sz="1200" kern="1200" dirty="0" smtClean="0">
                <a:solidFill>
                  <a:schemeClr val="tx1"/>
                </a:solidFill>
                <a:effectLst/>
                <a:latin typeface="+mn-lt"/>
                <a:ea typeface="+mn-ea"/>
                <a:cs typeface="+mn-cs"/>
              </a:rPr>
              <a:t> Document. Retrieved December, from 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xpl</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articleDetails.jsp?arnumber</a:t>
            </a:r>
            <a:r>
              <a:rPr lang="en-US" sz="1200" kern="1200" dirty="0" smtClean="0">
                <a:solidFill>
                  <a:schemeClr val="tx1"/>
                </a:solidFill>
                <a:effectLst/>
                <a:latin typeface="+mn-lt"/>
                <a:ea typeface="+mn-ea"/>
                <a:cs typeface="+mn-cs"/>
              </a:rPr>
              <a:t>=6609044 </a:t>
            </a:r>
            <a:endParaRPr lang="en-US" dirty="0" smtClean="0">
              <a:effectLst/>
            </a:endParaRPr>
          </a:p>
          <a:p>
            <a:r>
              <a:rPr lang="en-US" sz="1200" kern="1200" dirty="0" smtClean="0">
                <a:solidFill>
                  <a:schemeClr val="tx1"/>
                </a:solidFill>
                <a:effectLst/>
                <a:latin typeface="+mn-lt"/>
                <a:ea typeface="+mn-ea"/>
                <a:cs typeface="+mn-cs"/>
              </a:rPr>
              <a:t>[4] </a:t>
            </a:r>
            <a:r>
              <a:rPr lang="en-US" sz="1200" kern="1200" dirty="0" err="1" smtClean="0">
                <a:solidFill>
                  <a:schemeClr val="tx1"/>
                </a:solidFill>
                <a:effectLst/>
                <a:latin typeface="+mn-lt"/>
                <a:ea typeface="+mn-ea"/>
                <a:cs typeface="+mn-cs"/>
              </a:rPr>
              <a:t>Shaukat</a:t>
            </a:r>
            <a:r>
              <a:rPr lang="en-US" sz="1200" kern="1200" dirty="0" smtClean="0">
                <a:solidFill>
                  <a:schemeClr val="tx1"/>
                </a:solidFill>
                <a:effectLst/>
                <a:latin typeface="+mn-lt"/>
                <a:ea typeface="+mn-ea"/>
                <a:cs typeface="+mn-cs"/>
              </a:rPr>
              <a:t>, A., &amp; </a:t>
            </a:r>
            <a:r>
              <a:rPr lang="en-US" sz="1200" kern="1200" dirty="0" err="1" smtClean="0">
                <a:solidFill>
                  <a:schemeClr val="tx1"/>
                </a:solidFill>
                <a:effectLst/>
                <a:latin typeface="+mn-lt"/>
                <a:ea typeface="+mn-ea"/>
                <a:cs typeface="+mn-cs"/>
              </a:rPr>
              <a:t>Chaurasia</a:t>
            </a:r>
            <a:r>
              <a:rPr lang="en-US" sz="1200" kern="1200" dirty="0" smtClean="0">
                <a:solidFill>
                  <a:schemeClr val="tx1"/>
                </a:solidFill>
                <a:effectLst/>
                <a:latin typeface="+mn-lt"/>
                <a:ea typeface="+mn-ea"/>
                <a:cs typeface="+mn-cs"/>
              </a:rPr>
              <a:t>, M. (</a:t>
            </a:r>
            <a:r>
              <a:rPr lang="en-US" sz="1200" kern="1200" dirty="0" err="1" smtClean="0">
                <a:solidFill>
                  <a:schemeClr val="tx1"/>
                </a:solidFill>
                <a:effectLst/>
                <a:latin typeface="+mn-lt"/>
                <a:ea typeface="+mn-ea"/>
                <a:cs typeface="+mn-cs"/>
              </a:rPr>
              <a:t>n.d.</a:t>
            </a:r>
            <a:r>
              <a:rPr lang="en-US" sz="1200" kern="1200" dirty="0" smtClean="0">
                <a:solidFill>
                  <a:schemeClr val="tx1"/>
                </a:solidFill>
                <a:effectLst/>
                <a:latin typeface="+mn-lt"/>
                <a:ea typeface="+mn-ea"/>
                <a:cs typeface="+mn-cs"/>
              </a:rPr>
              <a:t>). A novel image </a:t>
            </a:r>
            <a:r>
              <a:rPr lang="en-US" sz="1200" kern="1200" dirty="0" err="1" smtClean="0">
                <a:solidFill>
                  <a:schemeClr val="tx1"/>
                </a:solidFill>
                <a:effectLst/>
                <a:latin typeface="+mn-lt"/>
                <a:ea typeface="+mn-ea"/>
                <a:cs typeface="+mn-cs"/>
              </a:rPr>
              <a:t>steganographic</a:t>
            </a:r>
            <a:r>
              <a:rPr lang="en-US" sz="1200" kern="1200" dirty="0" smtClean="0">
                <a:solidFill>
                  <a:schemeClr val="tx1"/>
                </a:solidFill>
                <a:effectLst/>
                <a:latin typeface="+mn-lt"/>
                <a:ea typeface="+mn-ea"/>
                <a:cs typeface="+mn-cs"/>
              </a:rPr>
              <a:t> technique using fast </a:t>
            </a:r>
            <a:r>
              <a:rPr lang="en-US" sz="1200" kern="1200" dirty="0" err="1" smtClean="0">
                <a:solidFill>
                  <a:schemeClr val="tx1"/>
                </a:solidFill>
                <a:effectLst/>
                <a:latin typeface="+mn-lt"/>
                <a:ea typeface="+mn-ea"/>
                <a:cs typeface="+mn-cs"/>
              </a:rPr>
              <a:t>fourier</a:t>
            </a:r>
            <a:r>
              <a:rPr lang="en-US" sz="1200" kern="1200" dirty="0" smtClean="0">
                <a:solidFill>
                  <a:schemeClr val="tx1"/>
                </a:solidFill>
                <a:effectLst/>
                <a:latin typeface="+mn-lt"/>
                <a:ea typeface="+mn-ea"/>
                <a:cs typeface="+mn-cs"/>
              </a:rPr>
              <a:t> transform - IEEE </a:t>
            </a:r>
            <a:r>
              <a:rPr lang="en-US" sz="1200" kern="1200" dirty="0" err="1" smtClean="0">
                <a:solidFill>
                  <a:schemeClr val="tx1"/>
                </a:solidFill>
                <a:effectLst/>
                <a:latin typeface="+mn-lt"/>
                <a:ea typeface="+mn-ea"/>
                <a:cs typeface="+mn-cs"/>
              </a:rPr>
              <a:t>Xplore</a:t>
            </a:r>
            <a:r>
              <a:rPr lang="en-US" sz="1200" kern="1200" dirty="0" smtClean="0">
                <a:solidFill>
                  <a:schemeClr val="tx1"/>
                </a:solidFill>
                <a:effectLst/>
                <a:latin typeface="+mn-lt"/>
                <a:ea typeface="+mn-ea"/>
                <a:cs typeface="+mn-cs"/>
              </a:rPr>
              <a:t> Document. Retrieved December, from http://</a:t>
            </a:r>
            <a:r>
              <a:rPr lang="en-US" sz="1200" kern="1200" dirty="0" err="1" smtClean="0">
                <a:solidFill>
                  <a:schemeClr val="tx1"/>
                </a:solidFill>
                <a:effectLst/>
                <a:latin typeface="+mn-lt"/>
                <a:ea typeface="+mn-ea"/>
                <a:cs typeface="+mn-cs"/>
              </a:rPr>
              <a:t>ieeexplore.ieee.org</a:t>
            </a:r>
            <a:r>
              <a:rPr lang="en-US" sz="1200" kern="1200" dirty="0" smtClean="0">
                <a:solidFill>
                  <a:schemeClr val="tx1"/>
                </a:solidFill>
                <a:effectLst/>
                <a:latin typeface="+mn-lt"/>
                <a:ea typeface="+mn-ea"/>
                <a:cs typeface="+mn-cs"/>
              </a:rPr>
              <a:t>/document/7569519/ </a:t>
            </a:r>
            <a:endParaRPr lang="en-US" dirty="0" smtClean="0">
              <a:effectLst/>
            </a:endParaRPr>
          </a:p>
          <a:p>
            <a:r>
              <a:rPr lang="en-US" dirty="0" smtClean="0"/>
              <a:t>Image: http://</a:t>
            </a:r>
            <a:r>
              <a:rPr lang="en-US" dirty="0" err="1" smtClean="0"/>
              <a:t>www.simonlugassy.com</a:t>
            </a:r>
            <a:r>
              <a:rPr lang="en-US" dirty="0" smtClean="0"/>
              <a:t>/</a:t>
            </a:r>
            <a:r>
              <a:rPr lang="en-US" dirty="0" err="1" smtClean="0"/>
              <a:t>theshrink</a:t>
            </a:r>
            <a:r>
              <a:rPr lang="en-US" dirty="0" smtClean="0"/>
              <a:t>/reporters-</a:t>
            </a:r>
            <a:r>
              <a:rPr lang="en-US" dirty="0" err="1" smtClean="0"/>
              <a:t>wout</a:t>
            </a:r>
            <a:r>
              <a:rPr lang="en-US" dirty="0" smtClean="0"/>
              <a:t>-</a:t>
            </a:r>
            <a:r>
              <a:rPr lang="en-US" dirty="0" err="1" smtClean="0"/>
              <a:t>borders.html</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7</a:t>
            </a:fld>
            <a:endParaRPr lang="en-US"/>
          </a:p>
        </p:txBody>
      </p:sp>
    </p:spTree>
    <p:extLst>
      <p:ext uri="{BB962C8B-B14F-4D97-AF65-F5344CB8AC3E}">
        <p14:creationId xmlns:p14="http://schemas.microsoft.com/office/powerpoint/2010/main" val="28280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r>
              <a:rPr lang="en-US" sz="1200" kern="1200" dirty="0" err="1" smtClean="0">
                <a:solidFill>
                  <a:schemeClr val="tx1"/>
                </a:solidFill>
                <a:effectLst/>
                <a:latin typeface="+mn-lt"/>
                <a:ea typeface="+mn-ea"/>
                <a:cs typeface="+mn-cs"/>
              </a:rPr>
              <a:t>Dumitrescu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Sorina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Xiaolin</a:t>
            </a:r>
            <a:r>
              <a:rPr lang="en-US" sz="1200" kern="1200" dirty="0" smtClean="0">
                <a:solidFill>
                  <a:schemeClr val="tx1"/>
                </a:solidFill>
                <a:effectLst/>
                <a:latin typeface="+mn-lt"/>
                <a:ea typeface="+mn-ea"/>
                <a:cs typeface="+mn-cs"/>
              </a:rPr>
              <a:t> Wu, and </a:t>
            </a:r>
            <a:r>
              <a:rPr lang="en-US" sz="1200" kern="1200" dirty="0" err="1" smtClean="0">
                <a:solidFill>
                  <a:schemeClr val="tx1"/>
                </a:solidFill>
                <a:effectLst/>
                <a:latin typeface="+mn-lt"/>
                <a:ea typeface="+mn-ea"/>
                <a:cs typeface="+mn-cs"/>
              </a:rPr>
              <a:t>Zhe</a:t>
            </a:r>
            <a:r>
              <a:rPr lang="en-US" sz="1200" kern="1200" dirty="0" smtClean="0">
                <a:solidFill>
                  <a:schemeClr val="tx1"/>
                </a:solidFill>
                <a:effectLst/>
                <a:latin typeface="+mn-lt"/>
                <a:ea typeface="+mn-ea"/>
                <a:cs typeface="+mn-cs"/>
              </a:rPr>
              <a:t> Wang (2003). “Detection of LSB </a:t>
            </a:r>
            <a:r>
              <a:rPr lang="en-US" sz="1200" kern="1200" dirty="0" err="1" smtClean="0">
                <a:solidFill>
                  <a:schemeClr val="tx1"/>
                </a:solidFill>
                <a:effectLst/>
                <a:latin typeface="+mn-lt"/>
                <a:ea typeface="+mn-ea"/>
                <a:cs typeface="+mn-cs"/>
              </a:rPr>
              <a:t>steganog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raphy</a:t>
            </a:r>
            <a:r>
              <a:rPr lang="en-US" sz="1200" kern="1200" dirty="0" smtClean="0">
                <a:solidFill>
                  <a:schemeClr val="tx1"/>
                </a:solidFill>
                <a:effectLst/>
                <a:latin typeface="+mn-lt"/>
                <a:ea typeface="+mn-ea"/>
                <a:cs typeface="+mn-cs"/>
              </a:rPr>
              <a:t> via sample pair analysis”. In: Signal Processing, IEEE Transactions on 51.7, pp. 1995–2007.</a:t>
            </a:r>
            <a:r>
              <a:rPr lang="en-US" dirty="0" smtClean="0">
                <a:effectLst/>
              </a:rPr>
              <a:t> </a:t>
            </a:r>
          </a:p>
          <a:p>
            <a:r>
              <a:rPr lang="en-US" dirty="0" smtClean="0"/>
              <a:t>Image : http://</a:t>
            </a:r>
            <a:r>
              <a:rPr lang="en-US" dirty="0" err="1" smtClean="0"/>
              <a:t>adsoftheworld.com</a:t>
            </a:r>
            <a:r>
              <a:rPr lang="en-US" dirty="0" smtClean="0"/>
              <a:t>/media/print/</a:t>
            </a:r>
            <a:r>
              <a:rPr lang="en-US" dirty="0" err="1" smtClean="0"/>
              <a:t>reporters_without_borders_bloody</a:t>
            </a:r>
            <a:endParaRPr lang="en-US" dirty="0"/>
          </a:p>
        </p:txBody>
      </p:sp>
      <p:sp>
        <p:nvSpPr>
          <p:cNvPr id="4" name="Slide Number Placeholder 3"/>
          <p:cNvSpPr>
            <a:spLocks noGrp="1"/>
          </p:cNvSpPr>
          <p:nvPr>
            <p:ph type="sldNum" sz="quarter" idx="10"/>
          </p:nvPr>
        </p:nvSpPr>
        <p:spPr/>
        <p:txBody>
          <a:bodyPr/>
          <a:lstStyle/>
          <a:p>
            <a:fld id="{DD44AE33-FEC7-7D46-BDE7-AFE10EC8E350}" type="slidenum">
              <a:rPr lang="en-US" smtClean="0"/>
              <a:t>8</a:t>
            </a:fld>
            <a:endParaRPr lang="en-US"/>
          </a:p>
        </p:txBody>
      </p:sp>
    </p:spTree>
    <p:extLst>
      <p:ext uri="{BB962C8B-B14F-4D97-AF65-F5344CB8AC3E}">
        <p14:creationId xmlns:p14="http://schemas.microsoft.com/office/powerpoint/2010/main" val="1821296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[6] </a:t>
            </a:r>
            <a:r>
              <a:rPr lang="en-US" sz="1200" kern="1200" dirty="0" err="1" smtClean="0">
                <a:solidFill>
                  <a:schemeClr val="tx1"/>
                </a:solidFill>
                <a:effectLst/>
                <a:latin typeface="+mn-lt"/>
                <a:ea typeface="+mn-ea"/>
                <a:cs typeface="+mn-cs"/>
              </a:rPr>
              <a:t>Fridrich</a:t>
            </a:r>
            <a:r>
              <a:rPr lang="en-US" sz="1200" kern="1200" dirty="0" smtClean="0">
                <a:solidFill>
                  <a:schemeClr val="tx1"/>
                </a:solidFill>
                <a:effectLst/>
                <a:latin typeface="+mn-lt"/>
                <a:ea typeface="+mn-ea"/>
                <a:cs typeface="+mn-cs"/>
              </a:rPr>
              <a:t>, Jessica, Miroslav </a:t>
            </a:r>
            <a:r>
              <a:rPr lang="en-US" sz="1200" kern="1200" dirty="0" err="1" smtClean="0">
                <a:solidFill>
                  <a:schemeClr val="tx1"/>
                </a:solidFill>
                <a:effectLst/>
                <a:latin typeface="+mn-lt"/>
                <a:ea typeface="+mn-ea"/>
                <a:cs typeface="+mn-cs"/>
              </a:rPr>
              <a:t>Goljan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Rui</a:t>
            </a:r>
            <a:r>
              <a:rPr lang="en-US" sz="1200" kern="1200" dirty="0" smtClean="0">
                <a:solidFill>
                  <a:schemeClr val="tx1"/>
                </a:solidFill>
                <a:effectLst/>
                <a:latin typeface="+mn-lt"/>
                <a:ea typeface="+mn-ea"/>
                <a:cs typeface="+mn-cs"/>
              </a:rPr>
              <a:t> Du (2001). “Reliable detection of LSB steganography in color and grayscale images”. In: Proceedings of the 2001 workshop on Multimedia and security: new challenges. ACM, pp. 27–30.</a:t>
            </a:r>
          </a:p>
          <a:p>
            <a:r>
              <a:rPr lang="en-US" sz="1200" kern="1200" dirty="0" smtClean="0">
                <a:solidFill>
                  <a:schemeClr val="tx1"/>
                </a:solidFill>
                <a:effectLst/>
                <a:latin typeface="+mn-lt"/>
                <a:ea typeface="+mn-ea"/>
                <a:cs typeface="+mn-cs"/>
              </a:rPr>
              <a:t> [7] </a:t>
            </a:r>
            <a:r>
              <a:rPr lang="en-US" sz="1200" kern="1200" dirty="0" err="1" smtClean="0">
                <a:solidFill>
                  <a:schemeClr val="tx1"/>
                </a:solidFill>
                <a:effectLst/>
                <a:latin typeface="+mn-lt"/>
                <a:ea typeface="+mn-ea"/>
                <a:cs typeface="+mn-cs"/>
              </a:rPr>
              <a:t>Westfeld</a:t>
            </a:r>
            <a:r>
              <a:rPr lang="en-US" sz="1200" kern="1200" dirty="0" smtClean="0">
                <a:solidFill>
                  <a:schemeClr val="tx1"/>
                </a:solidFill>
                <a:effectLst/>
                <a:latin typeface="+mn-lt"/>
                <a:ea typeface="+mn-ea"/>
                <a:cs typeface="+mn-cs"/>
              </a:rPr>
              <a:t>, Andreas and Andreas </a:t>
            </a:r>
            <a:r>
              <a:rPr lang="en-US" sz="1200" kern="1200" dirty="0" err="1" smtClean="0">
                <a:solidFill>
                  <a:schemeClr val="tx1"/>
                </a:solidFill>
                <a:effectLst/>
                <a:latin typeface="+mn-lt"/>
                <a:ea typeface="+mn-ea"/>
                <a:cs typeface="+mn-cs"/>
              </a:rPr>
              <a:t>Pfitzmann</a:t>
            </a:r>
            <a:r>
              <a:rPr lang="en-US" sz="1200" kern="1200" dirty="0" smtClean="0">
                <a:solidFill>
                  <a:schemeClr val="tx1"/>
                </a:solidFill>
                <a:effectLst/>
                <a:latin typeface="+mn-lt"/>
                <a:ea typeface="+mn-ea"/>
                <a:cs typeface="+mn-cs"/>
              </a:rPr>
              <a:t> (2000). “Attacks on </a:t>
            </a:r>
            <a:r>
              <a:rPr lang="en-US" sz="1200" kern="1200" dirty="0" err="1" smtClean="0">
                <a:solidFill>
                  <a:schemeClr val="tx1"/>
                </a:solidFill>
                <a:effectLst/>
                <a:latin typeface="+mn-lt"/>
                <a:ea typeface="+mn-ea"/>
                <a:cs typeface="+mn-cs"/>
              </a:rPr>
              <a:t>steganographic</a:t>
            </a:r>
            <a:r>
              <a:rPr lang="en-US" sz="1200" kern="1200" dirty="0" smtClean="0">
                <a:solidFill>
                  <a:schemeClr val="tx1"/>
                </a:solidFill>
                <a:effectLst/>
                <a:latin typeface="+mn-lt"/>
                <a:ea typeface="+mn-ea"/>
                <a:cs typeface="+mn-cs"/>
              </a:rPr>
              <a:t> systems”. In: Information Hiding. Springer, pp. 61–76.</a:t>
            </a:r>
          </a:p>
          <a:p>
            <a:r>
              <a:rPr lang="en-US" sz="1200" kern="1200" dirty="0" err="1" smtClean="0">
                <a:solidFill>
                  <a:schemeClr val="tx1"/>
                </a:solidFill>
                <a:effectLst/>
                <a:latin typeface="+mn-lt"/>
                <a:ea typeface="+mn-ea"/>
                <a:cs typeface="+mn-cs"/>
              </a:rPr>
              <a:t>Image:http</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www.telegraph.co.uk</a:t>
            </a:r>
            <a:r>
              <a:rPr lang="en-US" sz="1200" kern="1200" dirty="0" smtClean="0">
                <a:solidFill>
                  <a:schemeClr val="tx1"/>
                </a:solidFill>
                <a:effectLst/>
                <a:latin typeface="+mn-lt"/>
                <a:ea typeface="+mn-ea"/>
                <a:cs typeface="+mn-cs"/>
              </a:rPr>
              <a:t>/news/2016/12/18/majority-74-journalists-killed-2016-targeted-deliberately-says/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[8] ] </a:t>
            </a:r>
            <a:r>
              <a:rPr lang="en-US" sz="1200" kern="1200" dirty="0" err="1" smtClean="0">
                <a:solidFill>
                  <a:schemeClr val="tx1"/>
                </a:solidFill>
                <a:effectLst/>
                <a:latin typeface="+mn-lt"/>
                <a:ea typeface="+mn-ea"/>
                <a:cs typeface="+mn-cs"/>
              </a:rPr>
              <a:t>Dumitrescu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Sorina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Xiaolin</a:t>
            </a:r>
            <a:r>
              <a:rPr lang="en-US" sz="1200" kern="1200" dirty="0" smtClean="0">
                <a:solidFill>
                  <a:schemeClr val="tx1"/>
                </a:solidFill>
                <a:effectLst/>
                <a:latin typeface="+mn-lt"/>
                <a:ea typeface="+mn-ea"/>
                <a:cs typeface="+mn-cs"/>
              </a:rPr>
              <a:t> Wu, and Nasir </a:t>
            </a:r>
            <a:r>
              <a:rPr lang="en-US" sz="1200" kern="1200" dirty="0" err="1" smtClean="0">
                <a:solidFill>
                  <a:schemeClr val="tx1"/>
                </a:solidFill>
                <a:effectLst/>
                <a:latin typeface="+mn-lt"/>
                <a:ea typeface="+mn-ea"/>
                <a:cs typeface="+mn-cs"/>
              </a:rPr>
              <a:t>Memon</a:t>
            </a:r>
            <a:r>
              <a:rPr lang="en-US" sz="1200" kern="1200" dirty="0" smtClean="0">
                <a:solidFill>
                  <a:schemeClr val="tx1"/>
                </a:solidFill>
                <a:effectLst/>
                <a:latin typeface="+mn-lt"/>
                <a:ea typeface="+mn-ea"/>
                <a:cs typeface="+mn-cs"/>
              </a:rPr>
              <a:t> (2002). “On </a:t>
            </a:r>
            <a:r>
              <a:rPr lang="en-US" sz="1200" kern="1200" dirty="0" err="1" smtClean="0">
                <a:solidFill>
                  <a:schemeClr val="tx1"/>
                </a:solidFill>
                <a:effectLst/>
                <a:latin typeface="+mn-lt"/>
                <a:ea typeface="+mn-ea"/>
                <a:cs typeface="+mn-cs"/>
              </a:rPr>
              <a:t>steganalysis</a:t>
            </a:r>
            <a:r>
              <a:rPr lang="en-US" sz="1200" kern="1200" dirty="0" smtClean="0">
                <a:solidFill>
                  <a:schemeClr val="tx1"/>
                </a:solidFill>
                <a:effectLst/>
                <a:latin typeface="+mn-lt"/>
                <a:ea typeface="+mn-ea"/>
                <a:cs typeface="+mn-cs"/>
              </a:rPr>
              <a:t> of random LSB embedding in continuous-tone images”. In: Image Processing. 2002. Proceedings. 2002 International Conference on. Vol. 3. IEEE, pp. 641–644.</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44AE33-FEC7-7D46-BDE7-AFE10EC8E350}" type="slidenum">
              <a:rPr lang="en-US" smtClean="0"/>
              <a:t>9</a:t>
            </a:fld>
            <a:endParaRPr lang="en-US"/>
          </a:p>
        </p:txBody>
      </p:sp>
    </p:spTree>
    <p:extLst>
      <p:ext uri="{BB962C8B-B14F-4D97-AF65-F5344CB8AC3E}">
        <p14:creationId xmlns:p14="http://schemas.microsoft.com/office/powerpoint/2010/main" val="10419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9519A3-D35E-40E0-82F6-0F1D86D5C64E}" type="datetimeFigureOut">
              <a:rPr lang="en-SG" smtClean="0"/>
              <a:t>17/10/17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9519A3-D35E-40E0-82F6-0F1D86D5C64E}" type="datetimeFigureOut">
              <a:rPr lang="en-SG" smtClean="0"/>
              <a:t>17/10/17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9519A3-D35E-40E0-82F6-0F1D86D5C64E}" type="datetimeFigureOut">
              <a:rPr lang="en-SG" smtClean="0"/>
              <a:t>17/10/17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9519A3-D35E-40E0-82F6-0F1D86D5C64E}" type="datetimeFigureOut">
              <a:rPr lang="en-SG" smtClean="0"/>
              <a:t>17/10/17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9519A3-D35E-40E0-82F6-0F1D86D5C64E}" type="datetimeFigureOut">
              <a:rPr lang="en-SG" smtClean="0"/>
              <a:t>17/10/17</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9519A3-D35E-40E0-82F6-0F1D86D5C64E}" type="datetimeFigureOut">
              <a:rPr lang="en-SG" smtClean="0"/>
              <a:t>17/10/17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9519A3-D35E-40E0-82F6-0F1D86D5C64E}" type="datetimeFigureOut">
              <a:rPr lang="en-SG" smtClean="0"/>
              <a:t>17/10/17</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9519A3-D35E-40E0-82F6-0F1D86D5C64E}" type="datetimeFigureOut">
              <a:rPr lang="en-SG" smtClean="0"/>
              <a:t>17/10/17</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519A3-D35E-40E0-82F6-0F1D86D5C64E}" type="datetimeFigureOut">
              <a:rPr lang="en-SG" smtClean="0"/>
              <a:t>17/10/17</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9519A3-D35E-40E0-82F6-0F1D86D5C64E}" type="datetimeFigureOut">
              <a:rPr lang="en-SG" smtClean="0"/>
              <a:t>17/10/17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9519A3-D35E-40E0-82F6-0F1D86D5C64E}" type="datetimeFigureOut">
              <a:rPr lang="en-SG" smtClean="0"/>
              <a:t>17/10/17</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F52A8A02-1346-46D0-AC6A-EC367004C30E}" type="slidenum">
              <a:rPr lang="en-SG" smtClean="0"/>
              <a:t>‹#›</a:t>
            </a:fld>
            <a:endParaRPr lang="en-SG"/>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519A3-D35E-40E0-82F6-0F1D86D5C64E}" type="datetimeFigureOut">
              <a:rPr lang="en-SG" smtClean="0"/>
              <a:t>17/10/17</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2A8A02-1346-46D0-AC6A-EC367004C30E}" type="slidenum">
              <a:rPr lang="en-SG" smtClean="0"/>
              <a:t>‹#›</a:t>
            </a:fld>
            <a:endParaRPr lang="en-SG"/>
          </a:p>
        </p:txBody>
      </p:sp>
    </p:spTree>
    <p:extLst>
      <p:ext uri="{BB962C8B-B14F-4D97-AF65-F5344CB8AC3E}">
        <p14:creationId xmlns:p14="http://schemas.microsoft.com/office/powerpoint/2010/main" val="1577809265"/>
      </p:ext>
    </p:extLst>
  </p:cSld>
  <p:clrMap bg1="dk1" tx1="lt1" bg2="dk2" tx2="lt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tiff"/></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emf"/><Relationship Id="rId5" Type="http://schemas.openxmlformats.org/officeDocument/2006/relationships/oleObject" Target="../embeddings/oleObject2.bin"/><Relationship Id="rId6" Type="http://schemas.openxmlformats.org/officeDocument/2006/relationships/image" Target="../media/image1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eg"/><Relationship Id="rId3"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tif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8.emf"/><Relationship Id="rId5" Type="http://schemas.openxmlformats.org/officeDocument/2006/relationships/image" Target="../media/image19.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p:cNvPicPr>
            <a:picLocks noChangeAspect="1"/>
          </p:cNvPicPr>
          <p:nvPr/>
        </p:nvPicPr>
        <p:blipFill rotWithShape="1">
          <a:blip r:embed="rId3">
            <a:alphaModFix amt="48000"/>
          </a:blip>
          <a:srcRect t="18182" r="9091"/>
          <a:stretch/>
        </p:blipFill>
        <p:spPr>
          <a:xfrm>
            <a:off x="-96800" y="0"/>
            <a:ext cx="12288799" cy="6858000"/>
          </a:xfrm>
          <a:prstGeom prst="rect">
            <a:avLst/>
          </a:prstGeom>
        </p:spPr>
      </p:pic>
      <p:sp>
        <p:nvSpPr>
          <p:cNvPr id="2" name="Title 1"/>
          <p:cNvSpPr>
            <a:spLocks noGrp="1"/>
          </p:cNvSpPr>
          <p:nvPr>
            <p:ph type="ctrTitle"/>
          </p:nvPr>
        </p:nvSpPr>
        <p:spPr>
          <a:xfrm>
            <a:off x="1250328" y="786089"/>
            <a:ext cx="8825658" cy="3329581"/>
          </a:xfrm>
        </p:spPr>
        <p:txBody>
          <a:bodyPr>
            <a:normAutofit/>
          </a:bodyPr>
          <a:lstStyle/>
          <a:p>
            <a:r>
              <a:rPr lang="en-US" sz="4800" b="1" dirty="0"/>
              <a:t>Steganography Secure Communication </a:t>
            </a:r>
            <a:r>
              <a:rPr lang="en-US" sz="4800" dirty="0"/>
              <a:t/>
            </a:r>
            <a:br>
              <a:rPr lang="en-US" sz="4800" dirty="0"/>
            </a:br>
            <a:endParaRPr lang="en-US" sz="4800" dirty="0"/>
          </a:p>
        </p:txBody>
      </p:sp>
      <p:sp>
        <p:nvSpPr>
          <p:cNvPr id="3" name="Subtitle 2"/>
          <p:cNvSpPr>
            <a:spLocks noGrp="1"/>
          </p:cNvSpPr>
          <p:nvPr>
            <p:ph type="subTitle" idx="1"/>
          </p:nvPr>
        </p:nvSpPr>
        <p:spPr>
          <a:xfrm>
            <a:off x="1091157" y="3602038"/>
            <a:ext cx="9144000" cy="1655762"/>
          </a:xfrm>
        </p:spPr>
        <p:txBody>
          <a:bodyPr>
            <a:noAutofit/>
          </a:bodyPr>
          <a:lstStyle/>
          <a:p>
            <a:pPr>
              <a:spcBef>
                <a:spcPct val="0"/>
              </a:spcBef>
            </a:pPr>
            <a:r>
              <a:rPr lang="en-US" altLang="zh-CN" sz="1600" dirty="0">
                <a:latin typeface="微软雅黑" panose="020B0503020204020204" pitchFamily="34" charset="-122"/>
              </a:rPr>
              <a:t>Team Members:</a:t>
            </a:r>
          </a:p>
          <a:p>
            <a:pPr>
              <a:spcBef>
                <a:spcPct val="0"/>
              </a:spcBef>
            </a:pPr>
            <a:r>
              <a:rPr lang="en-US" altLang="zh-CN" sz="1600" dirty="0" err="1">
                <a:latin typeface="微软雅黑" panose="020B0503020204020204" pitchFamily="34" charset="-122"/>
              </a:rPr>
              <a:t>Lidong</a:t>
            </a:r>
            <a:r>
              <a:rPr lang="en-US" altLang="zh-CN" sz="1600" dirty="0">
                <a:latin typeface="微软雅黑" panose="020B0503020204020204" pitchFamily="34" charset="-122"/>
              </a:rPr>
              <a:t> Wei, </a:t>
            </a:r>
            <a:r>
              <a:rPr lang="en-US" altLang="zh-CN" sz="1600" dirty="0" err="1">
                <a:latin typeface="微软雅黑" panose="020B0503020204020204" pitchFamily="34" charset="-122"/>
              </a:rPr>
              <a:t>Siddharth</a:t>
            </a:r>
            <a:r>
              <a:rPr lang="en-US" altLang="zh-CN" sz="1600" dirty="0">
                <a:latin typeface="微软雅黑" panose="020B0503020204020204" pitchFamily="34" charset="-122"/>
              </a:rPr>
              <a:t> Nair, </a:t>
            </a:r>
            <a:r>
              <a:rPr lang="en-US" altLang="zh-CN" sz="1600" dirty="0" err="1">
                <a:latin typeface="微软雅黑" panose="020B0503020204020204" pitchFamily="34" charset="-122"/>
              </a:rPr>
              <a:t>Preethi</a:t>
            </a:r>
            <a:r>
              <a:rPr lang="en-US" altLang="zh-CN" sz="1600" dirty="0">
                <a:latin typeface="微软雅黑" panose="020B0503020204020204" pitchFamily="34" charset="-122"/>
              </a:rPr>
              <a:t> </a:t>
            </a:r>
            <a:r>
              <a:rPr lang="en-US" altLang="zh-CN" sz="1600" dirty="0" smtClean="0">
                <a:latin typeface="微软雅黑" panose="020B0503020204020204" pitchFamily="34" charset="-122"/>
              </a:rPr>
              <a:t>Josephina </a:t>
            </a:r>
            <a:r>
              <a:rPr lang="en-US" altLang="zh-CN" sz="1600" dirty="0" err="1" smtClean="0">
                <a:latin typeface="微软雅黑" panose="020B0503020204020204" pitchFamily="34" charset="-122"/>
              </a:rPr>
              <a:t>Mudialba</a:t>
            </a:r>
            <a:endParaRPr lang="zh-CN" altLang="en-US" sz="1600" dirty="0">
              <a:latin typeface="微软雅黑" panose="020B0503020204020204" pitchFamily="34" charset="-122"/>
            </a:endParaRPr>
          </a:p>
          <a:p>
            <a:endParaRPr lang="en-SG" sz="1600" dirty="0"/>
          </a:p>
        </p:txBody>
      </p:sp>
      <p:sp>
        <p:nvSpPr>
          <p:cNvPr id="4" name="Rectangle 3"/>
          <p:cNvSpPr/>
          <p:nvPr/>
        </p:nvSpPr>
        <p:spPr>
          <a:xfrm>
            <a:off x="3655522" y="4303693"/>
            <a:ext cx="6096000" cy="954107"/>
          </a:xfrm>
          <a:prstGeom prst="rect">
            <a:avLst/>
          </a:prstGeom>
        </p:spPr>
        <p:txBody>
          <a:bodyPr>
            <a:spAutoFit/>
          </a:bodyPr>
          <a:lstStyle/>
          <a:p>
            <a:r>
              <a:rPr lang="en-US" sz="2800" dirty="0"/>
              <a:t>Security cross-cutting issues </a:t>
            </a:r>
            <a:br>
              <a:rPr lang="en-US" sz="2800" dirty="0"/>
            </a:br>
            <a:endParaRPr lang="en-US" sz="2800" dirty="0"/>
          </a:p>
        </p:txBody>
      </p:sp>
    </p:spTree>
    <p:extLst>
      <p:ext uri="{BB962C8B-B14F-4D97-AF65-F5344CB8AC3E}">
        <p14:creationId xmlns:p14="http://schemas.microsoft.com/office/powerpoint/2010/main" val="2875916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486" y="0"/>
            <a:ext cx="9404723" cy="1400530"/>
          </a:xfrm>
        </p:spPr>
        <p:txBody>
          <a:bodyPr/>
          <a:lstStyle/>
          <a:p>
            <a:r>
              <a:rPr lang="en-US" dirty="0" smtClean="0"/>
              <a:t>Results of </a:t>
            </a:r>
            <a:r>
              <a:rPr lang="en-US" dirty="0" err="1"/>
              <a:t>S</a:t>
            </a:r>
            <a:r>
              <a:rPr lang="en-US" dirty="0" err="1" smtClean="0"/>
              <a:t>tegAnalysis</a:t>
            </a:r>
            <a:endParaRPr lang="en-US" dirty="0"/>
          </a:p>
        </p:txBody>
      </p:sp>
      <p:sp>
        <p:nvSpPr>
          <p:cNvPr id="3" name="Content Placeholder 2"/>
          <p:cNvSpPr>
            <a:spLocks noGrp="1"/>
          </p:cNvSpPr>
          <p:nvPr>
            <p:ph idx="1"/>
          </p:nvPr>
        </p:nvSpPr>
        <p:spPr>
          <a:xfrm>
            <a:off x="268486" y="950618"/>
            <a:ext cx="11755875" cy="4195481"/>
          </a:xfrm>
        </p:spPr>
        <p:txBody>
          <a:bodyPr>
            <a:normAutofit/>
          </a:bodyPr>
          <a:lstStyle/>
          <a:p>
            <a:pPr marL="0" indent="0">
              <a:buNone/>
            </a:pPr>
            <a:r>
              <a:rPr lang="en-SG" sz="1800" dirty="0" smtClean="0"/>
              <a:t>We </a:t>
            </a:r>
            <a:r>
              <a:rPr lang="en-SG" sz="1800" dirty="0"/>
              <a:t>tested the two </a:t>
            </a:r>
            <a:r>
              <a:rPr lang="en-SG" sz="1800" dirty="0" err="1"/>
              <a:t>steg</a:t>
            </a:r>
            <a:r>
              <a:rPr lang="en-SG" sz="1800" dirty="0"/>
              <a:t> image based on these statistical analysis, and get the result as follows</a:t>
            </a:r>
            <a:r>
              <a:rPr lang="en-SG" sz="1800" dirty="0" smtClean="0"/>
              <a:t>: ( Peppers, Baboon, Lake are a few of the most commonly used image for steganography analysis ) </a:t>
            </a:r>
            <a:endParaRPr lang="en-US" sz="1800" dirty="0"/>
          </a:p>
          <a:p>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977067920"/>
              </p:ext>
            </p:extLst>
          </p:nvPr>
        </p:nvGraphicFramePr>
        <p:xfrm>
          <a:off x="545690" y="1548584"/>
          <a:ext cx="10899058" cy="4084181"/>
        </p:xfrm>
        <a:graphic>
          <a:graphicData uri="http://schemas.openxmlformats.org/drawingml/2006/table">
            <a:tbl>
              <a:tblPr firstRow="1" firstCol="1" bandRow="1">
                <a:tableStyleId>{5C22544A-7EE6-4342-B048-85BDC9FD1C3A}</a:tableStyleId>
              </a:tblPr>
              <a:tblGrid>
                <a:gridCol w="1229944"/>
                <a:gridCol w="1343956"/>
                <a:gridCol w="1305952"/>
                <a:gridCol w="1142420"/>
                <a:gridCol w="1352016"/>
                <a:gridCol w="1259888"/>
                <a:gridCol w="1469486"/>
                <a:gridCol w="978887"/>
                <a:gridCol w="816509"/>
              </a:tblGrid>
              <a:tr h="711998">
                <a:tc>
                  <a:txBody>
                    <a:bodyPr/>
                    <a:lstStyle/>
                    <a:p>
                      <a:pPr marL="0" marR="0" algn="l">
                        <a:lnSpc>
                          <a:spcPct val="115000"/>
                        </a:lnSpc>
                        <a:spcBef>
                          <a:spcPts val="0"/>
                        </a:spcBef>
                        <a:spcAft>
                          <a:spcPts val="0"/>
                        </a:spcAft>
                      </a:pPr>
                      <a:r>
                        <a:rPr lang="en-SG" sz="1400">
                          <a:effectLst/>
                        </a:rPr>
                        <a:t>Secret</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dirty="0" smtClean="0">
                          <a:effectLst/>
                        </a:rPr>
                        <a:t>Cover</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Primary Sets</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Chi Square</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Sample Pairs</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RS analysis</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Fusion (mean)</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PSNR</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MSE</a:t>
                      </a:r>
                      <a:endParaRPr lang="en-US" sz="1400">
                        <a:solidFill>
                          <a:srgbClr val="943634"/>
                        </a:solidFill>
                        <a:effectLst/>
                        <a:latin typeface="Calibri" charset="0"/>
                        <a:ea typeface="Calibri" charset="0"/>
                        <a:cs typeface="Times New Roman" charset="0"/>
                      </a:endParaRPr>
                    </a:p>
                  </a:txBody>
                  <a:tcPr marL="68580" marR="68580" marT="0" marB="0"/>
                </a:tc>
              </a:tr>
              <a:tr h="260769">
                <a:tc gridSpan="9">
                  <a:txBody>
                    <a:bodyPr/>
                    <a:lstStyle/>
                    <a:p>
                      <a:pPr marL="0" marR="0" algn="ctr">
                        <a:lnSpc>
                          <a:spcPct val="115000"/>
                        </a:lnSpc>
                        <a:spcBef>
                          <a:spcPts val="0"/>
                        </a:spcBef>
                        <a:spcAft>
                          <a:spcPts val="0"/>
                        </a:spcAft>
                      </a:pPr>
                      <a:r>
                        <a:rPr lang="en-SG" sz="1400" dirty="0">
                          <a:effectLst/>
                        </a:rPr>
                        <a:t>FFT</a:t>
                      </a:r>
                      <a:endParaRPr lang="en-US" sz="1400" dirty="0">
                        <a:solidFill>
                          <a:srgbClr val="943634"/>
                        </a:solidFill>
                        <a:effectLst/>
                        <a:latin typeface="Calibri" charset="0"/>
                        <a:ea typeface="Calibri" charset="0"/>
                        <a:cs typeface="Times New Roman"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8676">
                <a:tc>
                  <a:txBody>
                    <a:bodyPr/>
                    <a:lstStyle/>
                    <a:p>
                      <a:pPr marL="0" marR="0" algn="l">
                        <a:lnSpc>
                          <a:spcPct val="115000"/>
                        </a:lnSpc>
                        <a:spcBef>
                          <a:spcPts val="0"/>
                        </a:spcBef>
                        <a:spcAft>
                          <a:spcPts val="0"/>
                        </a:spcAft>
                      </a:pPr>
                      <a:r>
                        <a:rPr lang="en-SG" sz="1400">
                          <a:effectLst/>
                        </a:rPr>
                        <a:t>Peppers.tiff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dirty="0" err="1">
                          <a:effectLst/>
                        </a:rPr>
                        <a:t>Lena.tiff</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0.07653501</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0.0057358</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0.117155573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0.0072963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0.051680661</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r>
              <a:tr h="428676">
                <a:tc>
                  <a:txBody>
                    <a:bodyPr/>
                    <a:lstStyle/>
                    <a:p>
                      <a:pPr marL="0" marR="0" algn="l">
                        <a:lnSpc>
                          <a:spcPct val="115000"/>
                        </a:lnSpc>
                        <a:spcBef>
                          <a:spcPts val="0"/>
                        </a:spcBef>
                        <a:spcAft>
                          <a:spcPts val="0"/>
                        </a:spcAft>
                      </a:pPr>
                      <a:r>
                        <a:rPr lang="en-SG" sz="1400">
                          <a:effectLst/>
                        </a:rPr>
                        <a:t>Baboon.tiff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House.tiff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0.04153102</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9.42E-07</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0.059423659</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0.00999707</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0.027738173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r>
              <a:tr h="428676">
                <a:tc>
                  <a:txBody>
                    <a:bodyPr/>
                    <a:lstStyle/>
                    <a:p>
                      <a:pPr marL="0" marR="0" algn="l">
                        <a:lnSpc>
                          <a:spcPct val="115000"/>
                        </a:lnSpc>
                        <a:spcBef>
                          <a:spcPts val="0"/>
                        </a:spcBef>
                        <a:spcAft>
                          <a:spcPts val="0"/>
                        </a:spcAft>
                      </a:pPr>
                      <a:r>
                        <a:rPr lang="en-SG" sz="1400">
                          <a:effectLst/>
                        </a:rPr>
                        <a:t>Lake.tiff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dirty="0" err="1">
                          <a:effectLst/>
                        </a:rPr>
                        <a:t>Airplane.tiff</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0.06302377</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0.0671423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0.047818579</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0.01115162</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0.047284073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c>
                  <a:txBody>
                    <a:bodyPr/>
                    <a:lstStyle/>
                    <a:p>
                      <a:pPr algn="l"/>
                      <a:endParaRPr lang="en-US" sz="1400">
                        <a:solidFill>
                          <a:srgbClr val="943634"/>
                        </a:solidFill>
                        <a:effectLst/>
                        <a:latin typeface="Calibri" charset="0"/>
                      </a:endParaRPr>
                    </a:p>
                  </a:txBody>
                  <a:tcPr marL="68580" marR="68580" marT="0" marB="0"/>
                </a:tc>
              </a:tr>
              <a:tr h="260769">
                <a:tc gridSpan="9">
                  <a:txBody>
                    <a:bodyPr/>
                    <a:lstStyle/>
                    <a:p>
                      <a:pPr marL="0" marR="0" algn="ctr">
                        <a:lnSpc>
                          <a:spcPct val="115000"/>
                        </a:lnSpc>
                        <a:spcBef>
                          <a:spcPts val="0"/>
                        </a:spcBef>
                        <a:spcAft>
                          <a:spcPts val="0"/>
                        </a:spcAft>
                      </a:pPr>
                      <a:r>
                        <a:rPr lang="en-SG" sz="1400">
                          <a:effectLst/>
                        </a:rPr>
                        <a:t>Mosaic</a:t>
                      </a:r>
                      <a:endParaRPr lang="en-US" sz="1400">
                        <a:solidFill>
                          <a:srgbClr val="943634"/>
                        </a:solidFill>
                        <a:effectLst/>
                        <a:latin typeface="Calibri" charset="0"/>
                        <a:ea typeface="Calibri" charset="0"/>
                        <a:cs typeface="Times New Roman"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21539">
                <a:tc>
                  <a:txBody>
                    <a:bodyPr/>
                    <a:lstStyle/>
                    <a:p>
                      <a:pPr marL="0" marR="0" algn="l">
                        <a:lnSpc>
                          <a:spcPct val="115000"/>
                        </a:lnSpc>
                        <a:spcBef>
                          <a:spcPts val="0"/>
                        </a:spcBef>
                        <a:spcAft>
                          <a:spcPts val="0"/>
                        </a:spcAft>
                      </a:pPr>
                      <a:r>
                        <a:rPr lang="en-SG" sz="1400">
                          <a:effectLst/>
                        </a:rPr>
                        <a:t>Peppers.tiff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dirty="0" err="1">
                          <a:effectLst/>
                        </a:rPr>
                        <a:t>Lena.tiff</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0.0031323</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0.0041934</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0.004173389</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0.00458</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0.004019775</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38.3367</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2.50E+06</a:t>
                      </a:r>
                      <a:endParaRPr lang="en-US" sz="1400">
                        <a:solidFill>
                          <a:srgbClr val="943634"/>
                        </a:solidFill>
                        <a:effectLst/>
                        <a:latin typeface="Calibri" charset="0"/>
                        <a:ea typeface="Calibri" charset="0"/>
                        <a:cs typeface="Times New Roman" charset="0"/>
                      </a:endParaRPr>
                    </a:p>
                  </a:txBody>
                  <a:tcPr marL="68580" marR="68580" marT="0" marB="0"/>
                </a:tc>
              </a:tr>
              <a:tr h="521539">
                <a:tc>
                  <a:txBody>
                    <a:bodyPr/>
                    <a:lstStyle/>
                    <a:p>
                      <a:pPr marL="0" marR="0" algn="l">
                        <a:lnSpc>
                          <a:spcPct val="115000"/>
                        </a:lnSpc>
                        <a:spcBef>
                          <a:spcPts val="0"/>
                        </a:spcBef>
                        <a:spcAft>
                          <a:spcPts val="0"/>
                        </a:spcAft>
                      </a:pPr>
                      <a:r>
                        <a:rPr lang="en-SG" sz="1400">
                          <a:effectLst/>
                        </a:rPr>
                        <a:t>Baboon.tiff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a:effectLst/>
                        </a:rPr>
                        <a:t>House.tiff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0.00287041</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2.06E-12</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0.006296132</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0.00465486</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0.00345535</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36.257</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4.04E+06</a:t>
                      </a:r>
                      <a:endParaRPr lang="en-US" sz="1400">
                        <a:solidFill>
                          <a:srgbClr val="943634"/>
                        </a:solidFill>
                        <a:effectLst/>
                        <a:latin typeface="Calibri" charset="0"/>
                        <a:ea typeface="Calibri" charset="0"/>
                        <a:cs typeface="Times New Roman" charset="0"/>
                      </a:endParaRPr>
                    </a:p>
                  </a:txBody>
                  <a:tcPr marL="68580" marR="68580" marT="0" marB="0"/>
                </a:tc>
              </a:tr>
              <a:tr h="521539">
                <a:tc>
                  <a:txBody>
                    <a:bodyPr/>
                    <a:lstStyle/>
                    <a:p>
                      <a:pPr marL="0" marR="0" algn="l">
                        <a:lnSpc>
                          <a:spcPct val="115000"/>
                        </a:lnSpc>
                        <a:spcBef>
                          <a:spcPts val="0"/>
                        </a:spcBef>
                        <a:spcAft>
                          <a:spcPts val="0"/>
                        </a:spcAft>
                      </a:pPr>
                      <a:r>
                        <a:rPr lang="en-SG" sz="1400">
                          <a:effectLst/>
                        </a:rPr>
                        <a:t>Lake.tiff</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l">
                        <a:lnSpc>
                          <a:spcPct val="115000"/>
                        </a:lnSpc>
                        <a:spcBef>
                          <a:spcPts val="0"/>
                        </a:spcBef>
                        <a:spcAft>
                          <a:spcPts val="0"/>
                        </a:spcAft>
                      </a:pPr>
                      <a:r>
                        <a:rPr lang="en-SG" sz="1400" dirty="0" err="1">
                          <a:effectLst/>
                        </a:rPr>
                        <a:t>Airplane.tiff</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6.96E-04</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0.0546554</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0.001730218</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0.00519467</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0.015569069</a:t>
                      </a:r>
                      <a:endParaRPr lang="en-US" sz="1400" dirty="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a:effectLst/>
                        </a:rPr>
                        <a:t>38.6899</a:t>
                      </a:r>
                      <a:endParaRPr lang="en-US" sz="1400">
                        <a:solidFill>
                          <a:srgbClr val="943634"/>
                        </a:solidFill>
                        <a:effectLst/>
                        <a:latin typeface="Calibri" charset="0"/>
                        <a:ea typeface="Calibri" charset="0"/>
                        <a:cs typeface="Times New Roman" charset="0"/>
                      </a:endParaRPr>
                    </a:p>
                  </a:txBody>
                  <a:tcPr marL="68580" marR="68580" marT="0" marB="0"/>
                </a:tc>
                <a:tc>
                  <a:txBody>
                    <a:bodyPr/>
                    <a:lstStyle/>
                    <a:p>
                      <a:pPr marL="0" marR="0" algn="r">
                        <a:lnSpc>
                          <a:spcPct val="115000"/>
                        </a:lnSpc>
                        <a:spcBef>
                          <a:spcPts val="0"/>
                        </a:spcBef>
                        <a:spcAft>
                          <a:spcPts val="0"/>
                        </a:spcAft>
                      </a:pPr>
                      <a:r>
                        <a:rPr lang="en-SG" sz="1400" dirty="0">
                          <a:effectLst/>
                        </a:rPr>
                        <a:t>2.30E+06</a:t>
                      </a:r>
                      <a:endParaRPr lang="en-US" sz="1400" dirty="0">
                        <a:solidFill>
                          <a:srgbClr val="943634"/>
                        </a:solidFill>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289561" y="5632765"/>
            <a:ext cx="11734800" cy="1029256"/>
          </a:xfrm>
          <a:prstGeom prst="rect">
            <a:avLst/>
          </a:prstGeom>
        </p:spPr>
        <p:txBody>
          <a:bodyPr wrap="square">
            <a:spAutoFit/>
          </a:bodyPr>
          <a:lstStyle/>
          <a:p>
            <a:pPr>
              <a:lnSpc>
                <a:spcPct val="115000"/>
              </a:lnSpc>
              <a:spcAft>
                <a:spcPts val="1000"/>
              </a:spcAft>
            </a:pPr>
            <a:r>
              <a:rPr lang="en-SG" dirty="0">
                <a:latin typeface="Calibri" charset="0"/>
                <a:ea typeface="Calibri" charset="0"/>
                <a:cs typeface="Times New Roman" charset="0"/>
              </a:rPr>
              <a:t>The table above measures the probability that a certain image is a Steg image. As the result above shows, when FFT method is applied on different pairs of cover image and secret image, the probability is higher than when Mosaic technique is used. So there is a higher chance that the image will be detected when using FFT method.</a:t>
            </a:r>
            <a:endParaRPr lang="en-US" dirty="0">
              <a:effectLst/>
              <a:latin typeface="Calibri" charset="0"/>
              <a:ea typeface="Calibri" charset="0"/>
              <a:cs typeface="Times New Roman" charset="0"/>
            </a:endParaRPr>
          </a:p>
        </p:txBody>
      </p:sp>
    </p:spTree>
    <p:extLst>
      <p:ext uri="{BB962C8B-B14F-4D97-AF65-F5344CB8AC3E}">
        <p14:creationId xmlns:p14="http://schemas.microsoft.com/office/powerpoint/2010/main" val="1176939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30600" r="27154"/>
          <a:stretch/>
        </p:blipFill>
        <p:spPr>
          <a:xfrm>
            <a:off x="20" y="10"/>
            <a:ext cx="4635571" cy="6857990"/>
          </a:xfrm>
          <a:prstGeom prst="rect">
            <a:avLst/>
          </a:prstGeom>
          <a:effectLst/>
        </p:spPr>
      </p:pic>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anchor="b">
            <a:normAutofit/>
          </a:bodyPr>
          <a:lstStyle/>
          <a:p>
            <a:r>
              <a:rPr lang="en-US" dirty="0"/>
              <a:t>Steg Implementation results </a:t>
            </a:r>
          </a:p>
        </p:txBody>
      </p:sp>
      <p:sp>
        <p:nvSpPr>
          <p:cNvPr id="3" name="Content Placeholder 2"/>
          <p:cNvSpPr>
            <a:spLocks noGrp="1"/>
          </p:cNvSpPr>
          <p:nvPr>
            <p:ph idx="1"/>
          </p:nvPr>
        </p:nvSpPr>
        <p:spPr>
          <a:xfrm>
            <a:off x="4965431" y="2438400"/>
            <a:ext cx="6586489" cy="3785419"/>
          </a:xfrm>
        </p:spPr>
        <p:txBody>
          <a:bodyPr>
            <a:normAutofit/>
          </a:bodyPr>
          <a:lstStyle/>
          <a:p>
            <a:pPr>
              <a:lnSpc>
                <a:spcPct val="70000"/>
              </a:lnSpc>
            </a:pPr>
            <a:r>
              <a:rPr lang="en-US" sz="1700" dirty="0"/>
              <a:t>What is Chi-Square analysis? </a:t>
            </a:r>
          </a:p>
          <a:p>
            <a:pPr lvl="1">
              <a:lnSpc>
                <a:spcPct val="70000"/>
              </a:lnSpc>
            </a:pPr>
            <a:r>
              <a:rPr lang="en-US" sz="1800" dirty="0"/>
              <a:t>It is a statistical test to measure if a given set of observed data and an expected set of data are similar or not. </a:t>
            </a:r>
            <a:endParaRPr lang="en-US" sz="1800" dirty="0" smtClean="0"/>
          </a:p>
          <a:p>
            <a:pPr lvl="1">
              <a:lnSpc>
                <a:spcPct val="70000"/>
              </a:lnSpc>
            </a:pPr>
            <a:r>
              <a:rPr lang="en-US" sz="1800" dirty="0" smtClean="0"/>
              <a:t>The </a:t>
            </a:r>
            <a:r>
              <a:rPr lang="en-US" sz="1800" dirty="0"/>
              <a:t>idea of this attack is to compare Pair-of-Values' observed frequencies with their expected frequencies and calculate </a:t>
            </a:r>
            <a:r>
              <a:rPr lang="en-US" sz="1800" i="1" dirty="0"/>
              <a:t>p</a:t>
            </a:r>
            <a:r>
              <a:rPr lang="en-US" sz="1800" dirty="0"/>
              <a:t> value which will represent the probability of having some embedded data in an image.</a:t>
            </a:r>
          </a:p>
          <a:p>
            <a:pPr>
              <a:lnSpc>
                <a:spcPct val="70000"/>
              </a:lnSpc>
            </a:pPr>
            <a:r>
              <a:rPr lang="en-US" sz="1700" dirty="0"/>
              <a:t>What are Pair-of-Values? </a:t>
            </a:r>
            <a:endParaRPr lang="en-US" sz="1700" dirty="0" smtClean="0"/>
          </a:p>
          <a:p>
            <a:pPr lvl="1">
              <a:lnSpc>
                <a:spcPct val="70000"/>
              </a:lnSpc>
            </a:pPr>
            <a:r>
              <a:rPr lang="en-US" sz="1700" dirty="0" smtClean="0"/>
              <a:t>When some data like encrypted text is embedded into an image, the LSB values of the original data change in a way that the number of these pairs become nearly equal while they differ so much when there is no embedding. </a:t>
            </a:r>
          </a:p>
          <a:p>
            <a:pPr lvl="1">
              <a:lnSpc>
                <a:spcPct val="70000"/>
              </a:lnSpc>
            </a:pPr>
            <a:r>
              <a:rPr lang="en-US" sz="1700" dirty="0" smtClean="0"/>
              <a:t>The </a:t>
            </a:r>
            <a:r>
              <a:rPr lang="en-US" sz="1700" dirty="0"/>
              <a:t>occurrences of the individual color values in the image are counted and this observed frequencies data set is used in the chi-square test. An expected data set is also needed which according to the paper is the average of the occurrences of the values in a </a:t>
            </a:r>
            <a:r>
              <a:rPr lang="en-US" sz="1700" dirty="0" smtClean="0"/>
              <a:t>pair[9].</a:t>
            </a:r>
            <a:endParaRPr lang="en-US" sz="1700" dirty="0"/>
          </a:p>
          <a:p>
            <a:pPr>
              <a:lnSpc>
                <a:spcPct val="70000"/>
              </a:lnSpc>
            </a:pPr>
            <a:endParaRPr lang="en-US" sz="1700" dirty="0"/>
          </a:p>
        </p:txBody>
      </p:sp>
    </p:spTree>
    <p:extLst>
      <p:ext uri="{BB962C8B-B14F-4D97-AF65-F5344CB8AC3E}">
        <p14:creationId xmlns:p14="http://schemas.microsoft.com/office/powerpoint/2010/main" val="176619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93" y="534361"/>
            <a:ext cx="11520510" cy="4195481"/>
          </a:xfrm>
        </p:spPr>
        <p:txBody>
          <a:bodyPr>
            <a:normAutofit/>
          </a:bodyPr>
          <a:lstStyle/>
          <a:p>
            <a:pPr marL="0" indent="0">
              <a:buNone/>
            </a:pPr>
            <a:r>
              <a:rPr lang="en-SG" sz="2000" dirty="0"/>
              <a:t>We tested for the chi square attack using a tool called </a:t>
            </a:r>
            <a:r>
              <a:rPr lang="en-SG" sz="2000" dirty="0" err="1"/>
              <a:t>Guillermito’s</a:t>
            </a:r>
            <a:r>
              <a:rPr lang="en-SG" sz="2000" dirty="0"/>
              <a:t> Chi-square steganography test. The results are shown below</a:t>
            </a:r>
            <a:endParaRPr lang="en-US" sz="2000" dirty="0"/>
          </a:p>
          <a:p>
            <a:pPr marL="0" indent="0">
              <a:buNone/>
            </a:pPr>
            <a:endParaRPr lang="en-US" sz="2000" dirty="0"/>
          </a:p>
        </p:txBody>
      </p:sp>
      <p:pic>
        <p:nvPicPr>
          <p:cNvPr id="9" name="Picture 8" descr="\\andrew.ad.cmu.edu\users\users11\pjosephi\Downloads\Capture-steg2 (2).JPG"/>
          <p:cNvPicPr/>
          <p:nvPr/>
        </p:nvPicPr>
        <p:blipFill rotWithShape="1">
          <a:blip r:embed="rId3">
            <a:extLst>
              <a:ext uri="{28A0092B-C50C-407E-A947-70E740481C1C}">
                <a14:useLocalDpi xmlns:a14="http://schemas.microsoft.com/office/drawing/2010/main" val="0"/>
              </a:ext>
            </a:extLst>
          </a:blip>
          <a:srcRect r="27715"/>
          <a:stretch/>
        </p:blipFill>
        <p:spPr bwMode="auto">
          <a:xfrm>
            <a:off x="337192" y="1415588"/>
            <a:ext cx="10536753" cy="1246028"/>
          </a:xfrm>
          <a:prstGeom prst="rect">
            <a:avLst/>
          </a:prstGeom>
          <a:noFill/>
          <a:ln>
            <a:noFill/>
          </a:ln>
          <a:extLst>
            <a:ext uri="{53640926-AAD7-44D8-BBD7-CCE9431645EC}">
              <a14:shadowObscured xmlns:a14="http://schemas.microsoft.com/office/drawing/2010/main"/>
            </a:ext>
          </a:extLst>
        </p:spPr>
      </p:pic>
      <p:sp>
        <p:nvSpPr>
          <p:cNvPr id="7" name="Rectangle 6"/>
          <p:cNvSpPr/>
          <p:nvPr/>
        </p:nvSpPr>
        <p:spPr>
          <a:xfrm>
            <a:off x="4208652" y="3040707"/>
            <a:ext cx="2277675" cy="369332"/>
          </a:xfrm>
          <a:prstGeom prst="rect">
            <a:avLst/>
          </a:prstGeom>
        </p:spPr>
        <p:txBody>
          <a:bodyPr wrap="none">
            <a:spAutoFit/>
          </a:bodyPr>
          <a:lstStyle/>
          <a:p>
            <a:r>
              <a:rPr lang="en-SG" dirty="0">
                <a:latin typeface="Calibri" charset="0"/>
                <a:ea typeface="Calibri" charset="0"/>
                <a:cs typeface="Times New Roman" charset="0"/>
              </a:rPr>
              <a:t>Chi-Square Result FFT</a:t>
            </a:r>
            <a:r>
              <a:rPr lang="en-US" dirty="0"/>
              <a:t> </a:t>
            </a:r>
          </a:p>
        </p:txBody>
      </p:sp>
      <p:pic>
        <p:nvPicPr>
          <p:cNvPr id="11" name="Picture 10" descr="\\andrew.ad.cmu.edu\users\users11\pjosephi\Downloads\stegno-cap1 (2).JPG"/>
          <p:cNvPicPr/>
          <p:nvPr/>
        </p:nvPicPr>
        <p:blipFill rotWithShape="1">
          <a:blip r:embed="rId4">
            <a:extLst>
              <a:ext uri="{28A0092B-C50C-407E-A947-70E740481C1C}">
                <a14:useLocalDpi xmlns:a14="http://schemas.microsoft.com/office/drawing/2010/main" val="0"/>
              </a:ext>
            </a:extLst>
          </a:blip>
          <a:srcRect r="30004"/>
          <a:stretch/>
        </p:blipFill>
        <p:spPr bwMode="auto">
          <a:xfrm>
            <a:off x="337191" y="3447083"/>
            <a:ext cx="10536753" cy="1295107"/>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4274119" y="4883691"/>
            <a:ext cx="2146742" cy="369332"/>
          </a:xfrm>
          <a:prstGeom prst="rect">
            <a:avLst/>
          </a:prstGeom>
        </p:spPr>
        <p:txBody>
          <a:bodyPr wrap="none">
            <a:spAutoFit/>
          </a:bodyPr>
          <a:lstStyle/>
          <a:p>
            <a:pPr algn="ctr">
              <a:spcBef>
                <a:spcPts val="760"/>
              </a:spcBef>
              <a:spcAft>
                <a:spcPts val="800"/>
              </a:spcAft>
            </a:pPr>
            <a:r>
              <a:rPr lang="en-US" kern="100">
                <a:latin typeface="Arial" charset="0"/>
                <a:ea typeface="SimHei" charset="-122"/>
              </a:rPr>
              <a:t>Chi-Square Mosaic</a:t>
            </a:r>
            <a:endParaRPr lang="en-US" kern="100">
              <a:effectLst/>
              <a:latin typeface="Arial" charset="0"/>
              <a:ea typeface="SimHei" charset="-122"/>
            </a:endParaRPr>
          </a:p>
        </p:txBody>
      </p:sp>
      <p:sp>
        <p:nvSpPr>
          <p:cNvPr id="10" name="Rectangle 9"/>
          <p:cNvSpPr/>
          <p:nvPr/>
        </p:nvSpPr>
        <p:spPr>
          <a:xfrm>
            <a:off x="110068" y="5196771"/>
            <a:ext cx="11854807" cy="1685077"/>
          </a:xfrm>
          <a:prstGeom prst="rect">
            <a:avLst/>
          </a:prstGeom>
        </p:spPr>
        <p:txBody>
          <a:bodyPr wrap="square">
            <a:spAutoFit/>
          </a:bodyPr>
          <a:lstStyle/>
          <a:p>
            <a:pPr>
              <a:lnSpc>
                <a:spcPct val="115000"/>
              </a:lnSpc>
              <a:spcAft>
                <a:spcPts val="1000"/>
              </a:spcAft>
            </a:pPr>
            <a:r>
              <a:rPr lang="en-SG" dirty="0">
                <a:latin typeface="Calibri" charset="0"/>
                <a:ea typeface="Calibri" charset="0"/>
                <a:cs typeface="Times New Roman" charset="0"/>
              </a:rPr>
              <a:t>The red line is the result of the chi-square test and if it is close to one, ( the topmost part of the graph) then the probability for a random embedded message is high.  Every blue line represents 1Kb of embedded data and the green curve is the average value of the LSB’s on the current </a:t>
            </a:r>
            <a:r>
              <a:rPr lang="en-SG" dirty="0" smtClean="0">
                <a:latin typeface="Calibri" charset="0"/>
                <a:ea typeface="Calibri" charset="0"/>
                <a:cs typeface="Times New Roman" charset="0"/>
              </a:rPr>
              <a:t>block. As </a:t>
            </a:r>
            <a:r>
              <a:rPr lang="en-SG" dirty="0">
                <a:latin typeface="Calibri" charset="0"/>
                <a:ea typeface="Calibri" charset="0"/>
                <a:cs typeface="Times New Roman" charset="0"/>
              </a:rPr>
              <a:t>we can see form the 2 graphs above the red line for the FFT extend further than that for Mosaic meaning the probability of embedded data is higher than that of the Mosaic for every 1 Kb of embed data. </a:t>
            </a:r>
            <a:r>
              <a:rPr lang="en-SG" dirty="0" smtClean="0">
                <a:latin typeface="Calibri" charset="0"/>
                <a:ea typeface="Calibri" charset="0"/>
                <a:cs typeface="Times New Roman" charset="0"/>
              </a:rPr>
              <a:t>[10]</a:t>
            </a:r>
            <a:endParaRPr lang="en-US" dirty="0">
              <a:effectLst/>
              <a:latin typeface="Calibri" charset="0"/>
              <a:ea typeface="Calibri" charset="0"/>
              <a:cs typeface="Times New Roman" charset="0"/>
            </a:endParaRPr>
          </a:p>
        </p:txBody>
      </p:sp>
    </p:spTree>
    <p:extLst>
      <p:ext uri="{BB962C8B-B14F-4D97-AF65-F5344CB8AC3E}">
        <p14:creationId xmlns:p14="http://schemas.microsoft.com/office/powerpoint/2010/main" val="1161536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5229"/>
            <a:ext cx="10515600" cy="1325563"/>
          </a:xfrm>
        </p:spPr>
        <p:txBody>
          <a:bodyPr>
            <a:normAutofit fontScale="90000"/>
          </a:bodyPr>
          <a:lstStyle/>
          <a:p>
            <a:r>
              <a:rPr lang="en-SG" b="1" dirty="0"/>
              <a:t>Steganography: Secret-Fragment-Visible Mosaic Image</a:t>
            </a:r>
            <a:r>
              <a:rPr lang="en-US" dirty="0"/>
              <a:t/>
            </a:r>
            <a:br>
              <a:rPr lang="en-US" dirty="0"/>
            </a:br>
            <a:r>
              <a:rPr lang="en-US" b="1" dirty="0"/>
              <a:t/>
            </a:r>
            <a:br>
              <a:rPr lang="en-US" b="1" dirty="0"/>
            </a:br>
            <a:endParaRPr lang="en-US" dirty="0"/>
          </a:p>
        </p:txBody>
      </p:sp>
      <p:sp>
        <p:nvSpPr>
          <p:cNvPr id="3" name="Content Placeholder 2"/>
          <p:cNvSpPr>
            <a:spLocks noGrp="1"/>
          </p:cNvSpPr>
          <p:nvPr>
            <p:ph idx="1"/>
          </p:nvPr>
        </p:nvSpPr>
        <p:spPr/>
        <p:txBody>
          <a:bodyPr/>
          <a:lstStyle/>
          <a:p>
            <a:r>
              <a:rPr lang="en-SG" b="1" dirty="0"/>
              <a:t>Cover Image: </a:t>
            </a:r>
            <a:r>
              <a:rPr lang="en-US" dirty="0" smtClean="0"/>
              <a:t>  </a:t>
            </a:r>
          </a:p>
          <a:p>
            <a:endParaRPr lang="en-US" dirty="0"/>
          </a:p>
        </p:txBody>
      </p:sp>
      <p:sp>
        <p:nvSpPr>
          <p:cNvPr id="11" name="Rectangle 9"/>
          <p:cNvSpPr>
            <a:spLocks noChangeArrowheads="1"/>
          </p:cNvSpPr>
          <p:nvPr/>
        </p:nvSpPr>
        <p:spPr bwMode="auto">
          <a:xfrm>
            <a:off x="1371600" y="20529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908070715"/>
              </p:ext>
            </p:extLst>
          </p:nvPr>
        </p:nvGraphicFramePr>
        <p:xfrm>
          <a:off x="1697142" y="2535341"/>
          <a:ext cx="2057400" cy="2057400"/>
        </p:xfrm>
        <a:graphic>
          <a:graphicData uri="http://schemas.openxmlformats.org/presentationml/2006/ole">
            <mc:AlternateContent xmlns:mc="http://schemas.openxmlformats.org/markup-compatibility/2006">
              <mc:Choice xmlns:v="urn:schemas-microsoft-com:vml" Requires="v">
                <p:oleObj spid="_x0000_s4133" r:id="rId3" imgW="2755900" imgH="2755900" progId="Photoshop.Image.17">
                  <p:embed/>
                </p:oleObj>
              </mc:Choice>
              <mc:Fallback>
                <p:oleObj r:id="rId3" imgW="2755900" imgH="2755900" progId="Photoshop.Image.17">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142" y="2535341"/>
                        <a:ext cx="20574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12"/>
          <p:cNvSpPr/>
          <p:nvPr/>
        </p:nvSpPr>
        <p:spPr>
          <a:xfrm>
            <a:off x="4277980" y="2052918"/>
            <a:ext cx="1532920" cy="410882"/>
          </a:xfrm>
          <a:prstGeom prst="rect">
            <a:avLst/>
          </a:prstGeom>
        </p:spPr>
        <p:txBody>
          <a:bodyPr wrap="none">
            <a:spAutoFit/>
          </a:bodyPr>
          <a:lstStyle/>
          <a:p>
            <a:pPr>
              <a:lnSpc>
                <a:spcPct val="115000"/>
              </a:lnSpc>
              <a:spcAft>
                <a:spcPts val="1000"/>
              </a:spcAft>
            </a:pPr>
            <a:r>
              <a:rPr lang="en-SG" b="1">
                <a:latin typeface="Calibri" charset="0"/>
                <a:ea typeface="Calibri" charset="0"/>
                <a:cs typeface="Times New Roman" charset="0"/>
              </a:rPr>
              <a:t>Secret Image :</a:t>
            </a:r>
            <a:endParaRPr lang="en-US" dirty="0">
              <a:effectLst/>
              <a:latin typeface="Calibri" charset="0"/>
              <a:ea typeface="Calibri" charset="0"/>
              <a:cs typeface="Times New Roman" charset="0"/>
            </a:endParaRPr>
          </a:p>
        </p:txBody>
      </p:sp>
      <p:sp>
        <p:nvSpPr>
          <p:cNvPr id="18" name="Rectangle 16"/>
          <p:cNvSpPr>
            <a:spLocks noChangeArrowheads="1"/>
          </p:cNvSpPr>
          <p:nvPr/>
        </p:nvSpPr>
        <p:spPr bwMode="auto">
          <a:xfrm>
            <a:off x="4157173" y="253534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571206354"/>
              </p:ext>
            </p:extLst>
          </p:nvPr>
        </p:nvGraphicFramePr>
        <p:xfrm>
          <a:off x="6525471" y="2670279"/>
          <a:ext cx="2057400" cy="2057400"/>
        </p:xfrm>
        <a:graphic>
          <a:graphicData uri="http://schemas.openxmlformats.org/presentationml/2006/ole">
            <mc:AlternateContent xmlns:mc="http://schemas.openxmlformats.org/markup-compatibility/2006">
              <mc:Choice xmlns:v="urn:schemas-microsoft-com:vml" Requires="v">
                <p:oleObj spid="_x0000_s4134" r:id="rId5" imgW="2755900" imgH="2755900" progId="Photoshop.Image.17">
                  <p:embed/>
                </p:oleObj>
              </mc:Choice>
              <mc:Fallback>
                <p:oleObj r:id="rId5" imgW="2755900" imgH="2755900" progId="Photoshop.Image.17">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5471" y="2670279"/>
                        <a:ext cx="2057400" cy="205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19"/>
          <p:cNvSpPr/>
          <p:nvPr/>
        </p:nvSpPr>
        <p:spPr>
          <a:xfrm>
            <a:off x="838200" y="5072228"/>
            <a:ext cx="10918231" cy="1047979"/>
          </a:xfrm>
          <a:prstGeom prst="rect">
            <a:avLst/>
          </a:prstGeom>
        </p:spPr>
        <p:txBody>
          <a:bodyPr wrap="square">
            <a:spAutoFit/>
          </a:bodyPr>
          <a:lstStyle/>
          <a:p>
            <a:pPr>
              <a:lnSpc>
                <a:spcPct val="115000"/>
              </a:lnSpc>
              <a:spcAft>
                <a:spcPts val="1000"/>
              </a:spcAft>
            </a:pPr>
            <a:r>
              <a:rPr lang="en-SG">
                <a:latin typeface="Calibri" charset="0"/>
                <a:ea typeface="Calibri" charset="0"/>
                <a:cs typeface="Times New Roman" charset="0"/>
              </a:rPr>
              <a:t>After running the analysis tests and comparing the Steg Images from FFT as shown above and the Mosaic technique, we decided to proceed with the recovery algorithm implementation of the Mosaic technique, since the probability of finding the hidden data in the Steg image was lesser in Mosaic, for the same similarity measure. </a:t>
            </a:r>
            <a:endParaRPr lang="en-US" dirty="0">
              <a:effectLst/>
              <a:latin typeface="Calibri" charset="0"/>
              <a:ea typeface="Calibri" charset="0"/>
              <a:cs typeface="Times New Roman" charset="0"/>
            </a:endParaRPr>
          </a:p>
        </p:txBody>
      </p:sp>
    </p:spTree>
    <p:extLst>
      <p:ext uri="{BB962C8B-B14F-4D97-AF65-F5344CB8AC3E}">
        <p14:creationId xmlns:p14="http://schemas.microsoft.com/office/powerpoint/2010/main" val="536460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625720"/>
            <a:ext cx="9404723" cy="1400530"/>
          </a:xfrm>
        </p:spPr>
        <p:txBody>
          <a:bodyPr>
            <a:normAutofit fontScale="90000"/>
          </a:bodyPr>
          <a:lstStyle/>
          <a:p>
            <a:r>
              <a:rPr lang="en-SG" b="1" dirty="0"/>
              <a:t>Steganography: Secret-Fragment-Visible Mosaic </a:t>
            </a:r>
            <a:r>
              <a:rPr lang="en-SG" b="1" dirty="0" smtClean="0"/>
              <a:t>Image</a:t>
            </a:r>
            <a:r>
              <a:rPr lang="en-US" dirty="0"/>
              <a:t/>
            </a:r>
            <a:br>
              <a:rPr lang="en-US" dirty="0"/>
            </a:br>
            <a:r>
              <a:rPr lang="en-US" b="1" dirty="0"/>
              <a:t/>
            </a:r>
            <a:br>
              <a:rPr lang="en-US" b="1" dirty="0"/>
            </a:br>
            <a:endParaRPr lang="en-US" dirty="0"/>
          </a:p>
        </p:txBody>
      </p:sp>
      <p:sp>
        <p:nvSpPr>
          <p:cNvPr id="8" name="Rectangle 7"/>
          <p:cNvSpPr/>
          <p:nvPr/>
        </p:nvSpPr>
        <p:spPr>
          <a:xfrm>
            <a:off x="664302" y="2445417"/>
            <a:ext cx="3007555" cy="646331"/>
          </a:xfrm>
          <a:prstGeom prst="rect">
            <a:avLst/>
          </a:prstGeom>
        </p:spPr>
        <p:txBody>
          <a:bodyPr wrap="none">
            <a:spAutoFit/>
          </a:bodyPr>
          <a:lstStyle/>
          <a:p>
            <a:r>
              <a:rPr lang="en-SG" dirty="0" smtClean="0">
                <a:latin typeface="Calibri" charset="0"/>
                <a:ea typeface="Calibri" charset="0"/>
                <a:cs typeface="Times New Roman" charset="0"/>
              </a:rPr>
              <a:t>              Steg Image  </a:t>
            </a:r>
          </a:p>
          <a:p>
            <a:r>
              <a:rPr lang="en-SG" dirty="0" smtClean="0">
                <a:latin typeface="Calibri" charset="0"/>
                <a:ea typeface="Calibri" charset="0"/>
                <a:cs typeface="Times New Roman" charset="0"/>
              </a:rPr>
              <a:t>(secret image + cover image)</a:t>
            </a:r>
            <a:r>
              <a:rPr lang="en-SG" dirty="0">
                <a:latin typeface="Calibri" charset="0"/>
                <a:ea typeface="Calibri" charset="0"/>
                <a:cs typeface="Times New Roman" charset="0"/>
              </a:rPr>
              <a:t>	</a:t>
            </a:r>
            <a:r>
              <a:rPr lang="en-US" dirty="0"/>
              <a:t> </a:t>
            </a:r>
          </a:p>
        </p:txBody>
      </p:sp>
      <p:sp>
        <p:nvSpPr>
          <p:cNvPr id="9" name="TextBox 8"/>
          <p:cNvSpPr txBox="1"/>
          <p:nvPr/>
        </p:nvSpPr>
        <p:spPr>
          <a:xfrm>
            <a:off x="3671857" y="2595268"/>
            <a:ext cx="1798121" cy="646331"/>
          </a:xfrm>
          <a:prstGeom prst="rect">
            <a:avLst/>
          </a:prstGeom>
          <a:noFill/>
        </p:spPr>
        <p:txBody>
          <a:bodyPr wrap="none" rtlCol="0">
            <a:spAutoFit/>
          </a:bodyPr>
          <a:lstStyle/>
          <a:p>
            <a:r>
              <a:rPr lang="en-SG" dirty="0"/>
              <a:t>Recovered </a:t>
            </a:r>
            <a:r>
              <a:rPr lang="en-SG" dirty="0" smtClean="0"/>
              <a:t>Image</a:t>
            </a:r>
            <a:endParaRPr lang="en-US" dirty="0"/>
          </a:p>
          <a:p>
            <a:endParaRPr lang="en-US" dirty="0"/>
          </a:p>
        </p:txBody>
      </p:sp>
      <p:pic>
        <p:nvPicPr>
          <p:cNvPr id="12" name="Picture 11" descr="../Documents/ACADEMICS/CMU/Fall%202016/Information,%20Security%20&amp;%20Privacy/Project/Project_Code/Combined_new/Steg.jpg"/>
          <p:cNvPicPr/>
          <p:nvPr/>
        </p:nvPicPr>
        <p:blipFill>
          <a:blip r:embed="rId2">
            <a:extLst>
              <a:ext uri="{28A0092B-C50C-407E-A947-70E740481C1C}">
                <a14:useLocalDpi xmlns:a14="http://schemas.microsoft.com/office/drawing/2010/main" val="0"/>
              </a:ext>
            </a:extLst>
          </a:blip>
          <a:srcRect/>
          <a:stretch>
            <a:fillRect/>
          </a:stretch>
        </p:blipFill>
        <p:spPr bwMode="auto">
          <a:xfrm>
            <a:off x="852613" y="3091934"/>
            <a:ext cx="2337435" cy="2337435"/>
          </a:xfrm>
          <a:prstGeom prst="rect">
            <a:avLst/>
          </a:prstGeom>
          <a:noFill/>
          <a:ln>
            <a:noFill/>
          </a:ln>
        </p:spPr>
      </p:pic>
      <p:pic>
        <p:nvPicPr>
          <p:cNvPr id="13" name="Picture 12" descr="../.Trash/Recovered_Secret.jpg"/>
          <p:cNvPicPr/>
          <p:nvPr/>
        </p:nvPicPr>
        <p:blipFill>
          <a:blip r:embed="rId3">
            <a:extLst>
              <a:ext uri="{28A0092B-C50C-407E-A947-70E740481C1C}">
                <a14:useLocalDpi xmlns:a14="http://schemas.microsoft.com/office/drawing/2010/main" val="0"/>
              </a:ext>
            </a:extLst>
          </a:blip>
          <a:srcRect/>
          <a:stretch>
            <a:fillRect/>
          </a:stretch>
        </p:blipFill>
        <p:spPr bwMode="auto">
          <a:xfrm>
            <a:off x="3516434" y="3095744"/>
            <a:ext cx="2333625" cy="2333625"/>
          </a:xfrm>
          <a:prstGeom prst="rect">
            <a:avLst/>
          </a:prstGeom>
          <a:noFill/>
          <a:ln>
            <a:noFill/>
          </a:ln>
        </p:spPr>
      </p:pic>
      <p:sp>
        <p:nvSpPr>
          <p:cNvPr id="4" name="Rectangle 3"/>
          <p:cNvSpPr/>
          <p:nvPr/>
        </p:nvSpPr>
        <p:spPr>
          <a:xfrm>
            <a:off x="2021330" y="1964795"/>
            <a:ext cx="2327112" cy="400110"/>
          </a:xfrm>
          <a:prstGeom prst="rect">
            <a:avLst/>
          </a:prstGeom>
        </p:spPr>
        <p:txBody>
          <a:bodyPr wrap="none">
            <a:spAutoFit/>
          </a:bodyPr>
          <a:lstStyle/>
          <a:p>
            <a:r>
              <a:rPr lang="en-SG" sz="2000" b="1" dirty="0"/>
              <a:t>Sub Image Size: 2x2 </a:t>
            </a:r>
            <a:endParaRPr lang="en-US" sz="2000" dirty="0"/>
          </a:p>
        </p:txBody>
      </p:sp>
      <p:sp>
        <p:nvSpPr>
          <p:cNvPr id="5" name="Rectangle 4"/>
          <p:cNvSpPr/>
          <p:nvPr/>
        </p:nvSpPr>
        <p:spPr>
          <a:xfrm>
            <a:off x="7707079" y="1964795"/>
            <a:ext cx="6096000" cy="707886"/>
          </a:xfrm>
          <a:prstGeom prst="rect">
            <a:avLst/>
          </a:prstGeom>
        </p:spPr>
        <p:txBody>
          <a:bodyPr>
            <a:spAutoFit/>
          </a:bodyPr>
          <a:lstStyle/>
          <a:p>
            <a:r>
              <a:rPr lang="en-SG" sz="2000" b="1" dirty="0"/>
              <a:t>Sub Image Size: 8x8</a:t>
            </a:r>
            <a:r>
              <a:rPr lang="en-US" sz="2000" dirty="0"/>
              <a:t/>
            </a:r>
            <a:br>
              <a:rPr lang="en-US" sz="2000" dirty="0"/>
            </a:br>
            <a:endParaRPr lang="en-US" sz="2000" dirty="0"/>
          </a:p>
        </p:txBody>
      </p:sp>
      <p:pic>
        <p:nvPicPr>
          <p:cNvPr id="10" name="Picture 9" descr="../Documents/ACADEMICS/CMU/Fall%202016/Information,%20Security%20&amp;%20Privacy/Project/Project_Code/SFV%20Mosaic%20(Correct%20One)_Testing/Steg.jpg"/>
          <p:cNvPicPr/>
          <p:nvPr/>
        </p:nvPicPr>
        <p:blipFill>
          <a:blip r:embed="rId4">
            <a:extLst>
              <a:ext uri="{28A0092B-C50C-407E-A947-70E740481C1C}">
                <a14:useLocalDpi xmlns:a14="http://schemas.microsoft.com/office/drawing/2010/main" val="0"/>
              </a:ext>
            </a:extLst>
          </a:blip>
          <a:srcRect/>
          <a:stretch>
            <a:fillRect/>
          </a:stretch>
        </p:blipFill>
        <p:spPr bwMode="auto">
          <a:xfrm>
            <a:off x="6375622" y="3091934"/>
            <a:ext cx="2337435" cy="2337435"/>
          </a:xfrm>
          <a:prstGeom prst="rect">
            <a:avLst/>
          </a:prstGeom>
          <a:noFill/>
          <a:ln>
            <a:noFill/>
          </a:ln>
        </p:spPr>
      </p:pic>
      <p:pic>
        <p:nvPicPr>
          <p:cNvPr id="11" name="Picture 10" descr="../Documents/ACADEMICS/CMU/Fall%202016/Information,%20Security%20&amp;%20Privacy/Project/Project_Code/SFV%20Mosaic%20(Correct%20One)_Testing/Recovered_Secret.jpg"/>
          <p:cNvPicPr/>
          <p:nvPr/>
        </p:nvPicPr>
        <p:blipFill>
          <a:blip r:embed="rId5">
            <a:extLst>
              <a:ext uri="{28A0092B-C50C-407E-A947-70E740481C1C}">
                <a14:useLocalDpi xmlns:a14="http://schemas.microsoft.com/office/drawing/2010/main" val="0"/>
              </a:ext>
            </a:extLst>
          </a:blip>
          <a:srcRect/>
          <a:stretch>
            <a:fillRect/>
          </a:stretch>
        </p:blipFill>
        <p:spPr bwMode="auto">
          <a:xfrm>
            <a:off x="8966005" y="3118603"/>
            <a:ext cx="2284095" cy="2284095"/>
          </a:xfrm>
          <a:prstGeom prst="rect">
            <a:avLst/>
          </a:prstGeom>
          <a:noFill/>
          <a:ln>
            <a:noFill/>
          </a:ln>
        </p:spPr>
      </p:pic>
      <p:sp>
        <p:nvSpPr>
          <p:cNvPr id="7" name="Rectangle 6"/>
          <p:cNvSpPr/>
          <p:nvPr/>
        </p:nvSpPr>
        <p:spPr>
          <a:xfrm>
            <a:off x="9144000" y="2551285"/>
            <a:ext cx="6096000" cy="646331"/>
          </a:xfrm>
          <a:prstGeom prst="rect">
            <a:avLst/>
          </a:prstGeom>
        </p:spPr>
        <p:txBody>
          <a:bodyPr>
            <a:spAutoFit/>
          </a:bodyPr>
          <a:lstStyle/>
          <a:p>
            <a:r>
              <a:rPr lang="en-SG" dirty="0"/>
              <a:t>Recovered Image</a:t>
            </a:r>
            <a:endParaRPr lang="en-US" dirty="0"/>
          </a:p>
          <a:p>
            <a:endParaRPr lang="en-US" dirty="0"/>
          </a:p>
        </p:txBody>
      </p:sp>
      <p:sp>
        <p:nvSpPr>
          <p:cNvPr id="14" name="Rectangle 13"/>
          <p:cNvSpPr/>
          <p:nvPr/>
        </p:nvSpPr>
        <p:spPr>
          <a:xfrm>
            <a:off x="6160696" y="2445416"/>
            <a:ext cx="6096000" cy="646331"/>
          </a:xfrm>
          <a:prstGeom prst="rect">
            <a:avLst/>
          </a:prstGeom>
        </p:spPr>
        <p:txBody>
          <a:bodyPr>
            <a:spAutoFit/>
          </a:bodyPr>
          <a:lstStyle/>
          <a:p>
            <a:r>
              <a:rPr lang="en-SG" dirty="0">
                <a:latin typeface="Calibri" charset="0"/>
                <a:ea typeface="Calibri" charset="0"/>
                <a:cs typeface="Times New Roman" charset="0"/>
              </a:rPr>
              <a:t> </a:t>
            </a:r>
            <a:r>
              <a:rPr lang="en-SG" dirty="0" smtClean="0">
                <a:latin typeface="Calibri" charset="0"/>
                <a:ea typeface="Calibri" charset="0"/>
                <a:cs typeface="Times New Roman" charset="0"/>
              </a:rPr>
              <a:t>              Steg </a:t>
            </a:r>
            <a:r>
              <a:rPr lang="en-SG" dirty="0">
                <a:latin typeface="Calibri" charset="0"/>
                <a:ea typeface="Calibri" charset="0"/>
                <a:cs typeface="Times New Roman" charset="0"/>
              </a:rPr>
              <a:t>Image  </a:t>
            </a:r>
          </a:p>
          <a:p>
            <a:r>
              <a:rPr lang="en-SG" dirty="0">
                <a:latin typeface="Calibri" charset="0"/>
                <a:ea typeface="Calibri" charset="0"/>
                <a:cs typeface="Times New Roman" charset="0"/>
              </a:rPr>
              <a:t>(secret image + cover image)	</a:t>
            </a:r>
            <a:r>
              <a:rPr lang="en-US" dirty="0"/>
              <a:t> </a:t>
            </a:r>
          </a:p>
        </p:txBody>
      </p:sp>
    </p:spTree>
    <p:extLst>
      <p:ext uri="{BB962C8B-B14F-4D97-AF65-F5344CB8AC3E}">
        <p14:creationId xmlns:p14="http://schemas.microsoft.com/office/powerpoint/2010/main" val="430295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75454" y="1305103"/>
            <a:ext cx="2283830" cy="410882"/>
          </a:xfrm>
          <a:prstGeom prst="rect">
            <a:avLst/>
          </a:prstGeom>
        </p:spPr>
        <p:txBody>
          <a:bodyPr wrap="none">
            <a:spAutoFit/>
          </a:bodyPr>
          <a:lstStyle/>
          <a:p>
            <a:pPr>
              <a:lnSpc>
                <a:spcPct val="115000"/>
              </a:lnSpc>
              <a:spcAft>
                <a:spcPts val="1000"/>
              </a:spcAft>
            </a:pPr>
            <a:r>
              <a:rPr lang="en-SG">
                <a:latin typeface="Calibri" charset="0"/>
                <a:ea typeface="Calibri" charset="0"/>
                <a:cs typeface="Times New Roman" charset="0"/>
              </a:rPr>
              <a:t>Recovered Image</a:t>
            </a:r>
            <a:r>
              <a:rPr lang="en-US" dirty="0">
                <a:latin typeface="Calibri" charset="0"/>
                <a:ea typeface="Calibri" charset="0"/>
                <a:cs typeface="Times New Roman" charset="0"/>
              </a:rPr>
              <a:t>:        </a:t>
            </a:r>
            <a:endParaRPr lang="en-US" dirty="0">
              <a:effectLst/>
              <a:latin typeface="Calibri" charset="0"/>
              <a:ea typeface="Calibri" charset="0"/>
              <a:cs typeface="Times New Roman" charset="0"/>
            </a:endParaRPr>
          </a:p>
        </p:txBody>
      </p:sp>
      <p:pic>
        <p:nvPicPr>
          <p:cNvPr id="7" name="Picture 6" descr="../Documents/MATLAB/SFV%20Mosaic%20(Correct%20One)_Testing/Steg.jpg"/>
          <p:cNvPicPr/>
          <p:nvPr/>
        </p:nvPicPr>
        <p:blipFill>
          <a:blip r:embed="rId2">
            <a:extLst>
              <a:ext uri="{28A0092B-C50C-407E-A947-70E740481C1C}">
                <a14:useLocalDpi xmlns:a14="http://schemas.microsoft.com/office/drawing/2010/main" val="0"/>
              </a:ext>
            </a:extLst>
          </a:blip>
          <a:srcRect/>
          <a:stretch>
            <a:fillRect/>
          </a:stretch>
        </p:blipFill>
        <p:spPr bwMode="auto">
          <a:xfrm>
            <a:off x="2626299" y="1865910"/>
            <a:ext cx="2309495" cy="2309495"/>
          </a:xfrm>
          <a:prstGeom prst="rect">
            <a:avLst/>
          </a:prstGeom>
          <a:noFill/>
          <a:ln>
            <a:noFill/>
          </a:ln>
        </p:spPr>
      </p:pic>
      <p:pic>
        <p:nvPicPr>
          <p:cNvPr id="8" name="Picture 7" descr="../Documents/MATLAB/SFV%20Mosaic%20(Correct%20One)_Testing/Recovered_Secret.jpg"/>
          <p:cNvPicPr/>
          <p:nvPr/>
        </p:nvPicPr>
        <p:blipFill>
          <a:blip r:embed="rId3">
            <a:extLst>
              <a:ext uri="{28A0092B-C50C-407E-A947-70E740481C1C}">
                <a14:useLocalDpi xmlns:a14="http://schemas.microsoft.com/office/drawing/2010/main" val="0"/>
              </a:ext>
            </a:extLst>
          </a:blip>
          <a:srcRect/>
          <a:stretch>
            <a:fillRect/>
          </a:stretch>
        </p:blipFill>
        <p:spPr bwMode="auto">
          <a:xfrm>
            <a:off x="5807474" y="1865909"/>
            <a:ext cx="2309495" cy="2309495"/>
          </a:xfrm>
          <a:prstGeom prst="rect">
            <a:avLst/>
          </a:prstGeom>
          <a:noFill/>
          <a:ln>
            <a:noFill/>
          </a:ln>
        </p:spPr>
      </p:pic>
      <p:sp>
        <p:nvSpPr>
          <p:cNvPr id="9" name="Rectangle 8"/>
          <p:cNvSpPr/>
          <p:nvPr/>
        </p:nvSpPr>
        <p:spPr>
          <a:xfrm>
            <a:off x="844268" y="4530769"/>
            <a:ext cx="9335729" cy="2322174"/>
          </a:xfrm>
          <a:prstGeom prst="rect">
            <a:avLst/>
          </a:prstGeom>
        </p:spPr>
        <p:txBody>
          <a:bodyPr wrap="square">
            <a:spAutoFit/>
          </a:bodyPr>
          <a:lstStyle/>
          <a:p>
            <a:pPr>
              <a:lnSpc>
                <a:spcPct val="115000"/>
              </a:lnSpc>
              <a:spcAft>
                <a:spcPts val="1000"/>
              </a:spcAft>
            </a:pPr>
            <a:r>
              <a:rPr lang="en-SG" dirty="0">
                <a:latin typeface="Calibri" charset="0"/>
                <a:ea typeface="Calibri" charset="0"/>
                <a:cs typeface="Times New Roman" charset="0"/>
              </a:rPr>
              <a:t>As can be seen from the above results, varying the size of the Sub Image splitting, we are able to get pictures of varying quality. The split size of 2x2, gives the best results, and the closest match to the original cover image but the downside is the time taken.(~3 min) Depending on the split size chosen the time taken increases. So for a better quality image, lower split size is needed but time taken is more, while for larger split sizes time taken is much less (&lt; 1 min) Also, as can be seen from the results, there isn’t much noticeable difference in the cover images for split sizes 2 and 8, but the recovered image has some blurring in case of 8 as compared to 2.</a:t>
            </a:r>
            <a:endParaRPr lang="en-US" dirty="0">
              <a:effectLst/>
              <a:latin typeface="Calibri" charset="0"/>
              <a:ea typeface="Calibri" charset="0"/>
              <a:cs typeface="Times New Roman" charset="0"/>
            </a:endParaRPr>
          </a:p>
        </p:txBody>
      </p:sp>
      <p:sp>
        <p:nvSpPr>
          <p:cNvPr id="3" name="Title 2"/>
          <p:cNvSpPr>
            <a:spLocks noGrp="1"/>
          </p:cNvSpPr>
          <p:nvPr>
            <p:ph type="title"/>
          </p:nvPr>
        </p:nvSpPr>
        <p:spPr/>
        <p:txBody>
          <a:bodyPr/>
          <a:lstStyle/>
          <a:p>
            <a:r>
              <a:rPr lang="en-SG" b="1" dirty="0">
                <a:latin typeface="Calibri" charset="0"/>
                <a:ea typeface="Calibri" charset="0"/>
                <a:cs typeface="Times New Roman" charset="0"/>
              </a:rPr>
              <a:t>Sub Image Size: </a:t>
            </a:r>
            <a:r>
              <a:rPr lang="en-SG" b="1" dirty="0" smtClean="0">
                <a:latin typeface="Calibri" charset="0"/>
                <a:ea typeface="Calibri" charset="0"/>
                <a:cs typeface="Times New Roman" charset="0"/>
              </a:rPr>
              <a:t>64x64</a:t>
            </a:r>
            <a:r>
              <a:rPr lang="en-US" dirty="0" smtClean="0">
                <a:latin typeface="Calibri" charset="0"/>
                <a:ea typeface="Calibri" charset="0"/>
                <a:cs typeface="Times New Roman" charset="0"/>
              </a:rPr>
              <a:t/>
            </a:r>
            <a:br>
              <a:rPr lang="en-US" dirty="0" smtClean="0">
                <a:latin typeface="Calibri" charset="0"/>
                <a:ea typeface="Calibri" charset="0"/>
                <a:cs typeface="Times New Roman" charset="0"/>
              </a:rPr>
            </a:br>
            <a:endParaRPr lang="en-US" dirty="0"/>
          </a:p>
        </p:txBody>
      </p:sp>
      <p:sp>
        <p:nvSpPr>
          <p:cNvPr id="10" name="Rectangle 9"/>
          <p:cNvSpPr/>
          <p:nvPr/>
        </p:nvSpPr>
        <p:spPr>
          <a:xfrm>
            <a:off x="2364658" y="1091528"/>
            <a:ext cx="6096000" cy="646331"/>
          </a:xfrm>
          <a:prstGeom prst="rect">
            <a:avLst/>
          </a:prstGeom>
        </p:spPr>
        <p:txBody>
          <a:bodyPr>
            <a:spAutoFit/>
          </a:bodyPr>
          <a:lstStyle/>
          <a:p>
            <a:r>
              <a:rPr lang="en-SG">
                <a:latin typeface="Calibri" charset="0"/>
                <a:ea typeface="Calibri" charset="0"/>
                <a:cs typeface="Times New Roman" charset="0"/>
              </a:rPr>
              <a:t> </a:t>
            </a:r>
            <a:r>
              <a:rPr lang="en-SG" smtClean="0">
                <a:latin typeface="Calibri" charset="0"/>
                <a:ea typeface="Calibri" charset="0"/>
                <a:cs typeface="Times New Roman" charset="0"/>
              </a:rPr>
              <a:t>          Steg </a:t>
            </a:r>
            <a:r>
              <a:rPr lang="en-SG" dirty="0">
                <a:latin typeface="Calibri" charset="0"/>
                <a:ea typeface="Calibri" charset="0"/>
                <a:cs typeface="Times New Roman" charset="0"/>
              </a:rPr>
              <a:t>Image  </a:t>
            </a:r>
          </a:p>
          <a:p>
            <a:r>
              <a:rPr lang="en-SG" dirty="0">
                <a:latin typeface="Calibri" charset="0"/>
                <a:ea typeface="Calibri" charset="0"/>
                <a:cs typeface="Times New Roman" charset="0"/>
              </a:rPr>
              <a:t>(secret image + cover image)	</a:t>
            </a:r>
            <a:r>
              <a:rPr lang="en-US" dirty="0"/>
              <a:t> </a:t>
            </a:r>
          </a:p>
        </p:txBody>
      </p:sp>
    </p:spTree>
    <p:extLst>
      <p:ext uri="{BB962C8B-B14F-4D97-AF65-F5344CB8AC3E}">
        <p14:creationId xmlns:p14="http://schemas.microsoft.com/office/powerpoint/2010/main" val="10305167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8182" r="9091"/>
          <a:stretch/>
        </p:blipFill>
        <p:spPr>
          <a:xfrm>
            <a:off x="20" y="1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046" y="10"/>
            <a:ext cx="5221266" cy="1344975"/>
          </a:xfrm>
        </p:spPr>
        <p:txBody>
          <a:bodyPr>
            <a:normAutofit/>
          </a:bodyPr>
          <a:lstStyle/>
          <a:p>
            <a:r>
              <a:rPr lang="en-US" sz="4000"/>
              <a:t>Encryption </a:t>
            </a:r>
          </a:p>
        </p:txBody>
      </p:sp>
      <p:sp>
        <p:nvSpPr>
          <p:cNvPr id="3" name="Content Placeholder 2"/>
          <p:cNvSpPr>
            <a:spLocks noGrp="1"/>
          </p:cNvSpPr>
          <p:nvPr>
            <p:ph idx="1"/>
          </p:nvPr>
        </p:nvSpPr>
        <p:spPr>
          <a:xfrm>
            <a:off x="594046" y="1504335"/>
            <a:ext cx="5127804" cy="4135572"/>
          </a:xfrm>
        </p:spPr>
        <p:txBody>
          <a:bodyPr>
            <a:noAutofit/>
          </a:bodyPr>
          <a:lstStyle/>
          <a:p>
            <a:pPr>
              <a:lnSpc>
                <a:spcPct val="70000"/>
              </a:lnSpc>
            </a:pPr>
            <a:r>
              <a:rPr lang="en-SG" sz="1800" dirty="0"/>
              <a:t>As an added layer of security, we experimented with encrypting the Secret Image to be hidden. </a:t>
            </a:r>
            <a:endParaRPr lang="en-SG" sz="1800" dirty="0" smtClean="0"/>
          </a:p>
          <a:p>
            <a:pPr>
              <a:lnSpc>
                <a:spcPct val="70000"/>
              </a:lnSpc>
            </a:pPr>
            <a:r>
              <a:rPr lang="en-SG" sz="1800" dirty="0" smtClean="0"/>
              <a:t> </a:t>
            </a:r>
            <a:r>
              <a:rPr lang="en-SG" sz="1800" dirty="0"/>
              <a:t>W</a:t>
            </a:r>
            <a:r>
              <a:rPr lang="en-SG" sz="1800" dirty="0" smtClean="0"/>
              <a:t>ould </a:t>
            </a:r>
            <a:r>
              <a:rPr lang="en-SG" sz="1800" dirty="0"/>
              <a:t>make it almost impossible for the attacker to recover the original image, because even if they were able to correctly identify the Steg image containing the hidden information, they would not be able to recover the original image by just breaking the Steg, because all they would get is the encrypted image.</a:t>
            </a:r>
            <a:endParaRPr lang="en-US" sz="1800" dirty="0"/>
          </a:p>
          <a:p>
            <a:pPr>
              <a:lnSpc>
                <a:spcPct val="70000"/>
              </a:lnSpc>
            </a:pPr>
            <a:r>
              <a:rPr lang="en-SG" sz="1800" dirty="0"/>
              <a:t>To show this proof of concept, we integrated a standard image encryption technique based on key generation technique along with our existing steganography algorithm </a:t>
            </a:r>
            <a:r>
              <a:rPr lang="en-SG" sz="1800" dirty="0" smtClean="0"/>
              <a:t>code[11].</a:t>
            </a:r>
            <a:endParaRPr lang="en-US" sz="1800" dirty="0"/>
          </a:p>
          <a:p>
            <a:pPr>
              <a:lnSpc>
                <a:spcPct val="70000"/>
              </a:lnSpc>
            </a:pPr>
            <a:r>
              <a:rPr lang="en-SG" sz="1800" dirty="0"/>
              <a:t>The downside to this approach is that since the encrypted image is now being hidden, and the Steganography algorithm is not completely lossless, when the recovered encrypted image is decrypted, there is some amount of colour loss, although the general structure can still be identified.</a:t>
            </a:r>
            <a:endParaRPr lang="en-US" sz="1800" dirty="0"/>
          </a:p>
          <a:p>
            <a:pPr>
              <a:lnSpc>
                <a:spcPct val="70000"/>
              </a:lnSpc>
            </a:pPr>
            <a:endParaRPr lang="en-US" sz="1800" dirty="0"/>
          </a:p>
          <a:p>
            <a:pPr>
              <a:lnSpc>
                <a:spcPct val="70000"/>
              </a:lnSpc>
            </a:pPr>
            <a:endParaRPr lang="en-US" sz="1800" dirty="0"/>
          </a:p>
        </p:txBody>
      </p:sp>
    </p:spTree>
    <p:extLst>
      <p:ext uri="{BB962C8B-B14F-4D97-AF65-F5344CB8AC3E}">
        <p14:creationId xmlns:p14="http://schemas.microsoft.com/office/powerpoint/2010/main" val="4119677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356256"/>
            <a:ext cx="10515600" cy="1325563"/>
          </a:xfrm>
        </p:spPr>
        <p:txBody>
          <a:bodyPr/>
          <a:lstStyle/>
          <a:p>
            <a:r>
              <a:rPr lang="en-US" dirty="0" smtClean="0"/>
              <a:t>Encryption+ Steganography  Results </a:t>
            </a:r>
            <a:endParaRPr lang="en-US" dirty="0"/>
          </a:p>
        </p:txBody>
      </p:sp>
      <p:sp>
        <p:nvSpPr>
          <p:cNvPr id="6" name="Rectangle 4"/>
          <p:cNvSpPr>
            <a:spLocks noChangeArrowheads="1"/>
          </p:cNvSpPr>
          <p:nvPr/>
        </p:nvSpPr>
        <p:spPr bwMode="auto">
          <a:xfrm>
            <a:off x="1356360" y="243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473305232"/>
              </p:ext>
            </p:extLst>
          </p:nvPr>
        </p:nvGraphicFramePr>
        <p:xfrm>
          <a:off x="867040" y="2739958"/>
          <a:ext cx="2743200" cy="2743200"/>
        </p:xfrm>
        <a:graphic>
          <a:graphicData uri="http://schemas.openxmlformats.org/presentationml/2006/ole">
            <mc:AlternateContent xmlns:mc="http://schemas.openxmlformats.org/markup-compatibility/2006">
              <mc:Choice xmlns:v="urn:schemas-microsoft-com:vml" Requires="v">
                <p:oleObj spid="_x0000_s6159" r:id="rId3" imgW="3670300" imgH="3670300" progId="Photoshop.Image.17">
                  <p:embed/>
                </p:oleObj>
              </mc:Choice>
              <mc:Fallback>
                <p:oleObj r:id="rId3" imgW="3670300" imgH="3670300" progId="Photoshop.Image.17">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040" y="2739958"/>
                        <a:ext cx="2743200" cy="274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562240" y="1820981"/>
            <a:ext cx="6096000" cy="838948"/>
          </a:xfrm>
          <a:prstGeom prst="rect">
            <a:avLst/>
          </a:prstGeom>
        </p:spPr>
        <p:txBody>
          <a:bodyPr>
            <a:spAutoFit/>
          </a:bodyPr>
          <a:lstStyle/>
          <a:p>
            <a:pPr>
              <a:lnSpc>
                <a:spcPct val="115000"/>
              </a:lnSpc>
              <a:spcAft>
                <a:spcPts val="1000"/>
              </a:spcAft>
            </a:pPr>
            <a:r>
              <a:rPr lang="en-SG" dirty="0">
                <a:latin typeface="Calibri" charset="0"/>
                <a:ea typeface="Calibri" charset="0"/>
                <a:cs typeface="Times New Roman" charset="0"/>
              </a:rPr>
              <a:t>Encrypted Secret </a:t>
            </a:r>
            <a:r>
              <a:rPr lang="en-SG" dirty="0" smtClean="0">
                <a:latin typeface="Calibri" charset="0"/>
                <a:ea typeface="Calibri" charset="0"/>
                <a:cs typeface="Times New Roman" charset="0"/>
              </a:rPr>
              <a:t>image</a:t>
            </a:r>
          </a:p>
          <a:p>
            <a:pPr>
              <a:lnSpc>
                <a:spcPct val="115000"/>
              </a:lnSpc>
              <a:spcAft>
                <a:spcPts val="1000"/>
              </a:spcAft>
            </a:pPr>
            <a:r>
              <a:rPr lang="en-SG" dirty="0" smtClean="0">
                <a:latin typeface="Calibri" charset="0"/>
                <a:ea typeface="Calibri" charset="0"/>
                <a:cs typeface="Times New Roman" charset="0"/>
              </a:rPr>
              <a:t> </a:t>
            </a:r>
            <a:r>
              <a:rPr lang="en-SG" dirty="0">
                <a:latin typeface="Calibri" charset="0"/>
                <a:ea typeface="Calibri" charset="0"/>
                <a:cs typeface="Times New Roman" charset="0"/>
              </a:rPr>
              <a:t>(before it is hidden into the cover image) </a:t>
            </a:r>
            <a:endParaRPr lang="en-US" dirty="0">
              <a:effectLst/>
              <a:latin typeface="Calibri" charset="0"/>
              <a:ea typeface="Calibri" charset="0"/>
              <a:cs typeface="Times New Roman" charset="0"/>
            </a:endParaRPr>
          </a:p>
        </p:txBody>
      </p:sp>
      <p:sp>
        <p:nvSpPr>
          <p:cNvPr id="9" name="Rectangle 8"/>
          <p:cNvSpPr/>
          <p:nvPr/>
        </p:nvSpPr>
        <p:spPr>
          <a:xfrm>
            <a:off x="1012507" y="5643216"/>
            <a:ext cx="2462213" cy="369332"/>
          </a:xfrm>
          <a:prstGeom prst="rect">
            <a:avLst/>
          </a:prstGeom>
        </p:spPr>
        <p:txBody>
          <a:bodyPr wrap="none">
            <a:spAutoFit/>
          </a:bodyPr>
          <a:lstStyle/>
          <a:p>
            <a:r>
              <a:rPr lang="en-SG" dirty="0">
                <a:latin typeface="Calibri" charset="0"/>
                <a:ea typeface="Calibri" charset="0"/>
                <a:cs typeface="Times New Roman" charset="0"/>
              </a:rPr>
              <a:t>Encrypted Secret image</a:t>
            </a:r>
            <a:r>
              <a:rPr lang="en-US" dirty="0"/>
              <a:t> </a:t>
            </a:r>
          </a:p>
        </p:txBody>
      </p:sp>
      <p:sp>
        <p:nvSpPr>
          <p:cNvPr id="10" name="Rectangle 9"/>
          <p:cNvSpPr/>
          <p:nvPr/>
        </p:nvSpPr>
        <p:spPr>
          <a:xfrm>
            <a:off x="6211091" y="1740952"/>
            <a:ext cx="5257800" cy="838948"/>
          </a:xfrm>
          <a:prstGeom prst="rect">
            <a:avLst/>
          </a:prstGeom>
        </p:spPr>
        <p:txBody>
          <a:bodyPr wrap="square">
            <a:spAutoFit/>
          </a:bodyPr>
          <a:lstStyle/>
          <a:p>
            <a:pPr>
              <a:lnSpc>
                <a:spcPct val="115000"/>
              </a:lnSpc>
              <a:spcAft>
                <a:spcPts val="1000"/>
              </a:spcAft>
            </a:pPr>
            <a:r>
              <a:rPr lang="en-SG" dirty="0">
                <a:latin typeface="Calibri" charset="0"/>
                <a:ea typeface="Calibri" charset="0"/>
                <a:cs typeface="Times New Roman" charset="0"/>
              </a:rPr>
              <a:t>Recovered Image which was Encrypted </a:t>
            </a:r>
            <a:endParaRPr lang="en-SG" dirty="0" smtClean="0">
              <a:latin typeface="Calibri" charset="0"/>
              <a:ea typeface="Calibri" charset="0"/>
              <a:cs typeface="Times New Roman" charset="0"/>
            </a:endParaRPr>
          </a:p>
          <a:p>
            <a:pPr>
              <a:lnSpc>
                <a:spcPct val="115000"/>
              </a:lnSpc>
              <a:spcAft>
                <a:spcPts val="1000"/>
              </a:spcAft>
            </a:pPr>
            <a:r>
              <a:rPr lang="en-SG" dirty="0" smtClean="0">
                <a:latin typeface="Calibri" charset="0"/>
                <a:ea typeface="Calibri" charset="0"/>
                <a:cs typeface="Times New Roman" charset="0"/>
              </a:rPr>
              <a:t>(</a:t>
            </a:r>
            <a:r>
              <a:rPr lang="en-SG" dirty="0">
                <a:latin typeface="Calibri" charset="0"/>
                <a:ea typeface="Calibri" charset="0"/>
                <a:cs typeface="Times New Roman" charset="0"/>
              </a:rPr>
              <a:t>Recovery + Decryption):</a:t>
            </a:r>
            <a:endParaRPr lang="en-US" dirty="0">
              <a:effectLst/>
              <a:latin typeface="Calibri" charset="0"/>
              <a:ea typeface="Calibri" charset="0"/>
              <a:cs typeface="Times New Roman" charset="0"/>
            </a:endParaRPr>
          </a:p>
        </p:txBody>
      </p:sp>
      <p:pic>
        <p:nvPicPr>
          <p:cNvPr id="11" name="Picture 10" descr="../.Trash/Decrypted%209.31.05%20AM.jpg"/>
          <p:cNvPicPr/>
          <p:nvPr/>
        </p:nvPicPr>
        <p:blipFill>
          <a:blip r:embed="rId5">
            <a:extLst>
              <a:ext uri="{28A0092B-C50C-407E-A947-70E740481C1C}">
                <a14:useLocalDpi xmlns:a14="http://schemas.microsoft.com/office/drawing/2010/main" val="0"/>
              </a:ext>
            </a:extLst>
          </a:blip>
          <a:srcRect/>
          <a:stretch>
            <a:fillRect/>
          </a:stretch>
        </p:blipFill>
        <p:spPr bwMode="auto">
          <a:xfrm>
            <a:off x="7210127" y="2639033"/>
            <a:ext cx="2487295" cy="2487295"/>
          </a:xfrm>
          <a:prstGeom prst="rect">
            <a:avLst/>
          </a:prstGeom>
          <a:noFill/>
          <a:ln>
            <a:noFill/>
          </a:ln>
        </p:spPr>
      </p:pic>
      <p:sp>
        <p:nvSpPr>
          <p:cNvPr id="12" name="Rectangle 11"/>
          <p:cNvSpPr/>
          <p:nvPr/>
        </p:nvSpPr>
        <p:spPr>
          <a:xfrm>
            <a:off x="6453454" y="5277126"/>
            <a:ext cx="4378122" cy="369332"/>
          </a:xfrm>
          <a:prstGeom prst="rect">
            <a:avLst/>
          </a:prstGeom>
        </p:spPr>
        <p:txBody>
          <a:bodyPr wrap="none">
            <a:spAutoFit/>
          </a:bodyPr>
          <a:lstStyle/>
          <a:p>
            <a:pPr algn="ctr">
              <a:spcBef>
                <a:spcPts val="760"/>
              </a:spcBef>
              <a:spcAft>
                <a:spcPts val="800"/>
              </a:spcAft>
            </a:pPr>
            <a:r>
              <a:rPr lang="en-US" kern="100" dirty="0" smtClean="0">
                <a:latin typeface="Arial" charset="0"/>
                <a:ea typeface="SimHei" charset="-122"/>
              </a:rPr>
              <a:t>Recovered </a:t>
            </a:r>
            <a:r>
              <a:rPr lang="en-US" kern="100" dirty="0">
                <a:latin typeface="Arial" charset="0"/>
                <a:ea typeface="SimHei" charset="-122"/>
              </a:rPr>
              <a:t>Image which was Encrypted</a:t>
            </a:r>
            <a:endParaRPr lang="en-US" kern="100" dirty="0">
              <a:effectLst/>
              <a:latin typeface="Arial" charset="0"/>
              <a:ea typeface="SimHei" charset="-122"/>
            </a:endParaRPr>
          </a:p>
        </p:txBody>
      </p:sp>
    </p:spTree>
    <p:extLst>
      <p:ext uri="{BB962C8B-B14F-4D97-AF65-F5344CB8AC3E}">
        <p14:creationId xmlns:p14="http://schemas.microsoft.com/office/powerpoint/2010/main" val="12854264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12444"/>
          <a:stretch/>
        </p:blipFill>
        <p:spPr>
          <a:xfrm>
            <a:off x="20" y="10"/>
            <a:ext cx="12191980" cy="6857990"/>
          </a:xfrm>
          <a:prstGeom prst="rect">
            <a:avLst/>
          </a:prstGeom>
        </p:spPr>
      </p:pic>
      <p:sp>
        <p:nvSpPr>
          <p:cNvPr id="18" name="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b="1"/>
              <a:t>Conclusion&amp; Future Work </a:t>
            </a:r>
          </a:p>
        </p:txBody>
      </p:sp>
      <p:sp>
        <p:nvSpPr>
          <p:cNvPr id="3" name="Content Placeholder 2"/>
          <p:cNvSpPr>
            <a:spLocks noGrp="1"/>
          </p:cNvSpPr>
          <p:nvPr>
            <p:ph idx="1"/>
          </p:nvPr>
        </p:nvSpPr>
        <p:spPr>
          <a:xfrm>
            <a:off x="594110" y="2121763"/>
            <a:ext cx="5235490" cy="3773010"/>
          </a:xfrm>
        </p:spPr>
        <p:txBody>
          <a:bodyPr>
            <a:normAutofit/>
          </a:bodyPr>
          <a:lstStyle/>
          <a:p>
            <a:pPr>
              <a:lnSpc>
                <a:spcPct val="70000"/>
              </a:lnSpc>
            </a:pPr>
            <a:r>
              <a:rPr lang="en-SG" sz="1700" b="1"/>
              <a:t>Encryption:</a:t>
            </a:r>
            <a:r>
              <a:rPr lang="en-SG" sz="1700"/>
              <a:t> encrypting the secret image and then hiding  it make its more secure from potential attacks but as data is lost during the steganography process, the recovered  decrypted image is not very clear. </a:t>
            </a:r>
          </a:p>
          <a:p>
            <a:pPr>
              <a:lnSpc>
                <a:spcPct val="70000"/>
              </a:lnSpc>
            </a:pPr>
            <a:r>
              <a:rPr lang="en-SG" sz="1700"/>
              <a:t>However, the essential information is retained. As it can be seen in the photo of the recovered soldier, the facial feature of the soldier is retained.  </a:t>
            </a:r>
          </a:p>
          <a:p>
            <a:pPr>
              <a:lnSpc>
                <a:spcPct val="70000"/>
              </a:lnSpc>
            </a:pPr>
            <a:r>
              <a:rPr lang="en-SG" sz="1700"/>
              <a:t>The information recovered is sufficient for Facial recognition algorithms to identify the individual in the photo. Thus, the current implementation can still be successfully used by journalist, military personal etc to  transfer information about suspected, terrorists , especially across borders. In the future, the data lost can be minimized to obtain a clear recovered image.</a:t>
            </a:r>
            <a:endParaRPr lang="en-US" sz="1700"/>
          </a:p>
          <a:p>
            <a:pPr>
              <a:lnSpc>
                <a:spcPct val="70000"/>
              </a:lnSpc>
            </a:pPr>
            <a:endParaRPr lang="en-US" sz="1700"/>
          </a:p>
        </p:txBody>
      </p:sp>
    </p:spTree>
    <p:extLst>
      <p:ext uri="{BB962C8B-B14F-4D97-AF65-F5344CB8AC3E}">
        <p14:creationId xmlns:p14="http://schemas.microsoft.com/office/powerpoint/2010/main" val="32888888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1046" r="3611" b="-2"/>
          <a:stretch/>
        </p:blipFill>
        <p:spPr>
          <a:xfrm>
            <a:off x="5120640" y="1904281"/>
            <a:ext cx="6233160" cy="4272681"/>
          </a:xfrm>
          <a:prstGeom prst="rect">
            <a:avLst/>
          </a:prstGeom>
        </p:spPr>
      </p:pic>
      <p:sp>
        <p:nvSpPr>
          <p:cNvPr id="2" name="Title 1"/>
          <p:cNvSpPr>
            <a:spLocks noGrp="1"/>
          </p:cNvSpPr>
          <p:nvPr>
            <p:ph type="title"/>
          </p:nvPr>
        </p:nvSpPr>
        <p:spPr>
          <a:xfrm>
            <a:off x="838200" y="365125"/>
            <a:ext cx="10515600" cy="1325563"/>
          </a:xfrm>
        </p:spPr>
        <p:txBody>
          <a:bodyPr>
            <a:normAutofit/>
          </a:bodyPr>
          <a:lstStyle/>
          <a:p>
            <a:r>
              <a:rPr lang="en-US" b="1"/>
              <a:t>Conclusion&amp; Future Work </a:t>
            </a:r>
            <a:endParaRPr lang="en-US"/>
          </a:p>
        </p:txBody>
      </p:sp>
      <p:sp>
        <p:nvSpPr>
          <p:cNvPr id="3" name="Content Placeholder 2"/>
          <p:cNvSpPr>
            <a:spLocks noGrp="1"/>
          </p:cNvSpPr>
          <p:nvPr>
            <p:ph idx="1"/>
          </p:nvPr>
        </p:nvSpPr>
        <p:spPr>
          <a:xfrm>
            <a:off x="838200" y="1825625"/>
            <a:ext cx="3797807" cy="4351338"/>
          </a:xfrm>
        </p:spPr>
        <p:txBody>
          <a:bodyPr>
            <a:normAutofit/>
          </a:bodyPr>
          <a:lstStyle/>
          <a:p>
            <a:pPr>
              <a:lnSpc>
                <a:spcPct val="70000"/>
              </a:lnSpc>
            </a:pPr>
            <a:r>
              <a:rPr lang="en-SG" sz="1800" b="1"/>
              <a:t>Local application:</a:t>
            </a:r>
            <a:r>
              <a:rPr lang="en-SG" sz="1800"/>
              <a:t> a local application does reduce the risk of breach of hidden data for example it eliminates the possibility of occurrence of JPEG compression attacks. However, in the future, we hope to be able deploy a web application, thereby make the application more accessible.</a:t>
            </a:r>
            <a:endParaRPr lang="en-US" sz="1800"/>
          </a:p>
          <a:p>
            <a:pPr>
              <a:lnSpc>
                <a:spcPct val="70000"/>
              </a:lnSpc>
            </a:pPr>
            <a:r>
              <a:rPr lang="en-SG" sz="1800"/>
              <a:t> </a:t>
            </a:r>
            <a:r>
              <a:rPr lang="en-SG" sz="1800" b="1"/>
              <a:t>Secret-Fragment-Visible Mosaic Images:</a:t>
            </a:r>
            <a:r>
              <a:rPr lang="en-SG" sz="1800"/>
              <a:t> currently, this algorithm works only for same size cover image and secret image, in the future it can be improved to allow for different size images . Furthermore, improvements can be made to the algorithm to reduce the time taken to hide the secure image into the cover image and the time taken to recover the secret image from the cover image.</a:t>
            </a:r>
            <a:endParaRPr lang="en-US" sz="1800"/>
          </a:p>
          <a:p>
            <a:pPr>
              <a:lnSpc>
                <a:spcPct val="70000"/>
              </a:lnSpc>
            </a:pPr>
            <a:endParaRPr lang="en-US" sz="1800"/>
          </a:p>
        </p:txBody>
      </p:sp>
    </p:spTree>
    <p:extLst>
      <p:ext uri="{BB962C8B-B14F-4D97-AF65-F5344CB8AC3E}">
        <p14:creationId xmlns:p14="http://schemas.microsoft.com/office/powerpoint/2010/main" val="2078549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26906" r="9091" b="8772"/>
          <a:stretch/>
        </p:blipFill>
        <p:spPr>
          <a:xfrm>
            <a:off x="20" y="10"/>
            <a:ext cx="12191980" cy="6857990"/>
          </a:xfrm>
          <a:prstGeom prst="rect">
            <a:avLst/>
          </a:prstGeom>
        </p:spPr>
      </p:pic>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7846" y="256808"/>
            <a:ext cx="5221266" cy="1344975"/>
          </a:xfrm>
        </p:spPr>
        <p:txBody>
          <a:bodyPr>
            <a:normAutofit/>
          </a:bodyPr>
          <a:lstStyle/>
          <a:p>
            <a:r>
              <a:rPr lang="en-US" sz="4000"/>
              <a:t>Introduction</a:t>
            </a:r>
          </a:p>
        </p:txBody>
      </p:sp>
      <p:sp>
        <p:nvSpPr>
          <p:cNvPr id="3" name="Content Placeholder 2"/>
          <p:cNvSpPr>
            <a:spLocks noGrp="1"/>
          </p:cNvSpPr>
          <p:nvPr>
            <p:ph idx="1"/>
          </p:nvPr>
        </p:nvSpPr>
        <p:spPr>
          <a:xfrm>
            <a:off x="472190" y="1518526"/>
            <a:ext cx="5235490" cy="3773010"/>
          </a:xfrm>
        </p:spPr>
        <p:txBody>
          <a:bodyPr>
            <a:noAutofit/>
          </a:bodyPr>
          <a:lstStyle/>
          <a:p>
            <a:pPr marL="0" indent="0">
              <a:lnSpc>
                <a:spcPct val="70000"/>
              </a:lnSpc>
              <a:buNone/>
            </a:pPr>
            <a:r>
              <a:rPr lang="en-US" sz="2000" b="1" i="1" dirty="0">
                <a:ea typeface="Apple Chancery" charset="0"/>
                <a:cs typeface="Apple Chancery" charset="0"/>
              </a:rPr>
              <a:t>58 journalist lost their lives in 2016 alone while 117 journalists are currently imprisoned [1] </a:t>
            </a:r>
          </a:p>
          <a:p>
            <a:pPr marL="0" indent="0">
              <a:lnSpc>
                <a:spcPct val="70000"/>
              </a:lnSpc>
              <a:buNone/>
            </a:pPr>
            <a:endParaRPr lang="en-US" sz="2000" dirty="0">
              <a:latin typeface="Apple Chancery" charset="0"/>
              <a:ea typeface="Apple Chancery" charset="0"/>
              <a:cs typeface="Apple Chancery" charset="0"/>
            </a:endParaRPr>
          </a:p>
          <a:p>
            <a:pPr>
              <a:lnSpc>
                <a:spcPct val="70000"/>
              </a:lnSpc>
            </a:pPr>
            <a:r>
              <a:rPr lang="en-SG" sz="2000" dirty="0"/>
              <a:t>With more than 32,000 people killed in 2015 from terrorism attacks around the world, more and more journalists, media advocates and netizens are being assigned to dangerous regions. Organizations like Reporters without Borders and the United Nations are fighting every day for freedom of information and human rights. But the dearth of secure modes of communication exposes these undercover journalists to unnecessary risks. </a:t>
            </a:r>
            <a:r>
              <a:rPr lang="en-SG" sz="2000" dirty="0" smtClean="0"/>
              <a:t>[2</a:t>
            </a:r>
            <a:r>
              <a:rPr lang="en-SG" sz="2000" dirty="0"/>
              <a:t>]</a:t>
            </a:r>
          </a:p>
          <a:p>
            <a:pPr>
              <a:lnSpc>
                <a:spcPct val="70000"/>
              </a:lnSpc>
            </a:pPr>
            <a:endParaRPr lang="en-US" sz="2000" dirty="0"/>
          </a:p>
          <a:p>
            <a:pPr>
              <a:lnSpc>
                <a:spcPct val="70000"/>
              </a:lnSpc>
            </a:pPr>
            <a:r>
              <a:rPr lang="en-SG" sz="2000" dirty="0"/>
              <a:t>The aim of our project was to develop an application which will help journalists assigned to dangerous countries, communicate or carry back sensitive information.</a:t>
            </a:r>
            <a:endParaRPr lang="en-US" sz="2000" dirty="0"/>
          </a:p>
        </p:txBody>
      </p:sp>
    </p:spTree>
    <p:extLst>
      <p:ext uri="{BB962C8B-B14F-4D97-AF65-F5344CB8AC3E}">
        <p14:creationId xmlns:p14="http://schemas.microsoft.com/office/powerpoint/2010/main" val="2011227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6906" r="9091" b="8772"/>
          <a:stretch/>
        </p:blipFill>
        <p:spPr>
          <a:xfrm>
            <a:off x="20" y="1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805" y="640263"/>
            <a:ext cx="5221266" cy="1344975"/>
          </a:xfrm>
        </p:spPr>
        <p:txBody>
          <a:bodyPr>
            <a:normAutofit/>
          </a:bodyPr>
          <a:lstStyle/>
          <a:p>
            <a:r>
              <a:rPr lang="en-US" sz="4000"/>
              <a:t>Background</a:t>
            </a:r>
            <a:r>
              <a:rPr lang="en-US" sz="4000" b="1"/>
              <a:t/>
            </a:r>
            <a:br>
              <a:rPr lang="en-US" sz="4000" b="1"/>
            </a:br>
            <a:endParaRPr lang="en-US" sz="4000"/>
          </a:p>
        </p:txBody>
      </p:sp>
      <p:sp>
        <p:nvSpPr>
          <p:cNvPr id="3" name="Content Placeholder 2"/>
          <p:cNvSpPr>
            <a:spLocks noGrp="1"/>
          </p:cNvSpPr>
          <p:nvPr>
            <p:ph idx="1"/>
          </p:nvPr>
        </p:nvSpPr>
        <p:spPr>
          <a:xfrm>
            <a:off x="580581" y="1542500"/>
            <a:ext cx="5235490" cy="4096300"/>
          </a:xfrm>
        </p:spPr>
        <p:txBody>
          <a:bodyPr>
            <a:noAutofit/>
          </a:bodyPr>
          <a:lstStyle/>
          <a:p>
            <a:pPr>
              <a:lnSpc>
                <a:spcPct val="70000"/>
              </a:lnSpc>
            </a:pPr>
            <a:r>
              <a:rPr lang="en-SG" sz="2000" b="1" dirty="0"/>
              <a:t>Steganography: </a:t>
            </a:r>
            <a:r>
              <a:rPr lang="en-SG" sz="2000" dirty="0"/>
              <a:t>The technique of hiding a secret message within an ordinary message. Can be defined as the process of hiding data within data. </a:t>
            </a:r>
          </a:p>
          <a:p>
            <a:pPr>
              <a:lnSpc>
                <a:spcPct val="70000"/>
              </a:lnSpc>
            </a:pPr>
            <a:r>
              <a:rPr lang="en-SG" sz="2000" b="1" dirty="0"/>
              <a:t>Goal: </a:t>
            </a:r>
            <a:r>
              <a:rPr lang="en-SG" sz="2000" dirty="0"/>
              <a:t>Hide data inside other harmless or unlikely data in a manner that does not permit an attacker to even detect that there is a second secret message present. </a:t>
            </a:r>
          </a:p>
          <a:p>
            <a:pPr>
              <a:lnSpc>
                <a:spcPct val="70000"/>
              </a:lnSpc>
            </a:pPr>
            <a:r>
              <a:rPr lang="en-SG" sz="2000" b="1" dirty="0"/>
              <a:t>Highlight: </a:t>
            </a:r>
            <a:r>
              <a:rPr lang="en-SG" sz="2000" dirty="0"/>
              <a:t>The ‘unexpected element’ it bring into the picture, by making sensitive information look like every day normal information</a:t>
            </a:r>
            <a:r>
              <a:rPr lang="en-SG" sz="2000" dirty="0" smtClean="0"/>
              <a:t>.</a:t>
            </a:r>
            <a:endParaRPr lang="en-SG" sz="2000" dirty="0"/>
          </a:p>
          <a:p>
            <a:pPr>
              <a:lnSpc>
                <a:spcPct val="70000"/>
              </a:lnSpc>
            </a:pPr>
            <a:r>
              <a:rPr lang="en-SG" sz="2000" b="1" dirty="0"/>
              <a:t>Use: </a:t>
            </a:r>
            <a:r>
              <a:rPr lang="en-SG" sz="2000" dirty="0"/>
              <a:t>Used to transmit extremely important information, while ensuring that the confidentiality of the data is upheld.</a:t>
            </a:r>
            <a:endParaRPr lang="en-US" sz="2000" dirty="0"/>
          </a:p>
          <a:p>
            <a:pPr>
              <a:lnSpc>
                <a:spcPct val="70000"/>
              </a:lnSpc>
            </a:pPr>
            <a:endParaRPr lang="en-US" sz="2000" dirty="0"/>
          </a:p>
        </p:txBody>
      </p:sp>
    </p:spTree>
    <p:extLst>
      <p:ext uri="{BB962C8B-B14F-4D97-AF65-F5344CB8AC3E}">
        <p14:creationId xmlns:p14="http://schemas.microsoft.com/office/powerpoint/2010/main" val="3736249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4000"/>
          </a:blip>
          <a:stretch>
            <a:fillRect/>
          </a:stretch>
        </p:blipFill>
        <p:spPr>
          <a:xfrm>
            <a:off x="0" y="0"/>
            <a:ext cx="12192000" cy="6844182"/>
          </a:xfrm>
          <a:prstGeom prst="rect">
            <a:avLst/>
          </a:prstGeom>
        </p:spPr>
      </p:pic>
      <p:sp>
        <p:nvSpPr>
          <p:cNvPr id="2" name="Title 1"/>
          <p:cNvSpPr>
            <a:spLocks noGrp="1"/>
          </p:cNvSpPr>
          <p:nvPr>
            <p:ph type="title"/>
          </p:nvPr>
        </p:nvSpPr>
        <p:spPr>
          <a:xfrm>
            <a:off x="515777" y="481610"/>
            <a:ext cx="9404723" cy="1400530"/>
          </a:xfrm>
        </p:spPr>
        <p:txBody>
          <a:bodyPr/>
          <a:lstStyle/>
          <a:p>
            <a:r>
              <a:rPr lang="en-SG" dirty="0"/>
              <a:t>Measures for Comparison</a:t>
            </a:r>
          </a:p>
        </p:txBody>
      </p:sp>
      <p:sp>
        <p:nvSpPr>
          <p:cNvPr id="3" name="Content Placeholder 2"/>
          <p:cNvSpPr>
            <a:spLocks noGrp="1"/>
          </p:cNvSpPr>
          <p:nvPr>
            <p:ph idx="1"/>
          </p:nvPr>
        </p:nvSpPr>
        <p:spPr>
          <a:xfrm>
            <a:off x="425528" y="1752473"/>
            <a:ext cx="11340943" cy="5669280"/>
          </a:xfrm>
        </p:spPr>
        <p:txBody>
          <a:bodyPr>
            <a:normAutofit/>
          </a:bodyPr>
          <a:lstStyle/>
          <a:p>
            <a:r>
              <a:rPr lang="en-SG" b="1" dirty="0"/>
              <a:t>MSE / </a:t>
            </a:r>
            <a:r>
              <a:rPr lang="en-SG" b="1" dirty="0" smtClean="0"/>
              <a:t>PSNR:</a:t>
            </a:r>
            <a:r>
              <a:rPr lang="en-GB" b="1" dirty="0"/>
              <a:t>The mean-squared error (MSE) between two images I1(m, n) and I2 (m, n) </a:t>
            </a:r>
            <a:r>
              <a:rPr lang="en-GB" b="1" dirty="0" smtClean="0"/>
              <a:t>is</a:t>
            </a:r>
            <a:r>
              <a:rPr lang="en-GB" b="1" dirty="0"/>
              <a:t> </a:t>
            </a:r>
            <a:r>
              <a:rPr lang="en-GB" b="1" dirty="0" smtClean="0"/>
              <a:t>(</a:t>
            </a:r>
            <a:r>
              <a:rPr lang="en-GB" b="1" i="1" dirty="0"/>
              <a:t>M </a:t>
            </a:r>
            <a:r>
              <a:rPr lang="en-GB" b="1" dirty="0"/>
              <a:t>and </a:t>
            </a:r>
            <a:r>
              <a:rPr lang="en-GB" b="1" i="1" dirty="0"/>
              <a:t>N </a:t>
            </a:r>
            <a:r>
              <a:rPr lang="en-GB" b="1" dirty="0"/>
              <a:t>are the number of rows and columns in the input images, respectively. </a:t>
            </a:r>
            <a:r>
              <a:rPr lang="en-GB" b="1" dirty="0" smtClean="0"/>
              <a:t>)</a:t>
            </a:r>
            <a:endParaRPr lang="en-GB" b="1" i="1" dirty="0"/>
          </a:p>
          <a:p>
            <a:endParaRPr lang="en-GB" b="1" dirty="0" smtClean="0"/>
          </a:p>
          <a:p>
            <a:endParaRPr lang="en-GB" b="1" dirty="0"/>
          </a:p>
          <a:p>
            <a:r>
              <a:rPr lang="en-GB" b="1" dirty="0" smtClean="0"/>
              <a:t>Peak </a:t>
            </a:r>
            <a:r>
              <a:rPr lang="en-GB" b="1" dirty="0"/>
              <a:t>Signal-to-Noise Ratio: PSNR is measured in decibels (dB). PSNR is a good measure for comparing restoration results for the same image. </a:t>
            </a:r>
            <a:endParaRPr lang="en-GB" b="1" dirty="0" smtClean="0"/>
          </a:p>
          <a:p>
            <a:endParaRPr lang="en-GB" b="1" dirty="0"/>
          </a:p>
          <a:p>
            <a:endParaRPr lang="en-SG" b="1" dirty="0"/>
          </a:p>
        </p:txBody>
      </p:sp>
      <p:pic>
        <p:nvPicPr>
          <p:cNvPr id="4" name="Picture 3"/>
          <p:cNvPicPr>
            <a:picLocks noChangeAspect="1"/>
          </p:cNvPicPr>
          <p:nvPr/>
        </p:nvPicPr>
        <p:blipFill>
          <a:blip r:embed="rId4"/>
          <a:stretch>
            <a:fillRect/>
          </a:stretch>
        </p:blipFill>
        <p:spPr>
          <a:xfrm>
            <a:off x="4271323" y="3069056"/>
            <a:ext cx="3006889" cy="859010"/>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4376810" y="5211527"/>
            <a:ext cx="3093719" cy="938024"/>
          </a:xfrm>
          <a:prstGeom prst="rect">
            <a:avLst/>
          </a:prstGeom>
          <a:noFill/>
          <a:ln>
            <a:noFill/>
          </a:ln>
        </p:spPr>
      </p:pic>
    </p:spTree>
    <p:extLst>
      <p:ext uri="{BB962C8B-B14F-4D97-AF65-F5344CB8AC3E}">
        <p14:creationId xmlns:p14="http://schemas.microsoft.com/office/powerpoint/2010/main" val="467302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26000"/>
          </a:blip>
          <a:stretch>
            <a:fillRect/>
          </a:stretch>
        </p:blipFill>
        <p:spPr>
          <a:xfrm>
            <a:off x="0" y="0"/>
            <a:ext cx="12192000" cy="6844182"/>
          </a:xfrm>
          <a:prstGeom prst="rect">
            <a:avLst/>
          </a:prstGeom>
        </p:spPr>
      </p:pic>
      <p:sp>
        <p:nvSpPr>
          <p:cNvPr id="2" name="Title 1"/>
          <p:cNvSpPr>
            <a:spLocks noGrp="1"/>
          </p:cNvSpPr>
          <p:nvPr>
            <p:ph type="title"/>
          </p:nvPr>
        </p:nvSpPr>
        <p:spPr/>
        <p:txBody>
          <a:bodyPr/>
          <a:lstStyle/>
          <a:p>
            <a:r>
              <a:rPr lang="en-SG" dirty="0"/>
              <a:t>Measures for Comparison</a:t>
            </a:r>
            <a:endParaRPr lang="en-US" dirty="0"/>
          </a:p>
        </p:txBody>
      </p:sp>
      <p:sp>
        <p:nvSpPr>
          <p:cNvPr id="3" name="Content Placeholder 2"/>
          <p:cNvSpPr>
            <a:spLocks noGrp="1"/>
          </p:cNvSpPr>
          <p:nvPr>
            <p:ph idx="1"/>
          </p:nvPr>
        </p:nvSpPr>
        <p:spPr/>
        <p:txBody>
          <a:bodyPr>
            <a:normAutofit/>
          </a:bodyPr>
          <a:lstStyle/>
          <a:p>
            <a:r>
              <a:rPr lang="en-SG" dirty="0"/>
              <a:t>Capacity</a:t>
            </a:r>
            <a:r>
              <a:rPr lang="en-GB" b="1" dirty="0"/>
              <a:t> Capacity: </a:t>
            </a:r>
            <a:r>
              <a:rPr lang="en-GB" dirty="0"/>
              <a:t>It is the size of the data in a cover image that can be modified without deteriorating the integrity of the cover image. </a:t>
            </a:r>
            <a:endParaRPr lang="en-SG" dirty="0"/>
          </a:p>
          <a:p>
            <a:r>
              <a:rPr lang="en-SG" dirty="0"/>
              <a:t>Domain Type</a:t>
            </a:r>
            <a:r>
              <a:rPr lang="en-GB" b="1" dirty="0"/>
              <a:t> Domain Type (DOM): </a:t>
            </a:r>
            <a:r>
              <a:rPr lang="en-GB" dirty="0"/>
              <a:t>DOM is either Spatial(S) or Transform (T). </a:t>
            </a:r>
            <a:endParaRPr lang="en-GB" dirty="0" smtClean="0"/>
          </a:p>
          <a:p>
            <a:r>
              <a:rPr lang="en-GB" b="1" dirty="0" smtClean="0"/>
              <a:t>Invisibility- </a:t>
            </a:r>
            <a:r>
              <a:rPr lang="en-GB" dirty="0" smtClean="0"/>
              <a:t>strength </a:t>
            </a:r>
            <a:r>
              <a:rPr lang="en-GB" dirty="0"/>
              <a:t>of Steganography lies in its ability to be unnoticed by human eye. The moment that one can see that an image has been tampered with, the</a:t>
            </a:r>
            <a:r>
              <a:rPr lang="en-SG" dirty="0"/>
              <a:t>algorithm is compromised</a:t>
            </a:r>
          </a:p>
          <a:p>
            <a:endParaRPr lang="en-US" dirty="0"/>
          </a:p>
        </p:txBody>
      </p:sp>
    </p:spTree>
    <p:extLst>
      <p:ext uri="{BB962C8B-B14F-4D97-AF65-F5344CB8AC3E}">
        <p14:creationId xmlns:p14="http://schemas.microsoft.com/office/powerpoint/2010/main" val="566659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26906" r="9091" b="8772"/>
          <a:stretch/>
        </p:blipFill>
        <p:spPr>
          <a:xfrm>
            <a:off x="20" y="10"/>
            <a:ext cx="12191980" cy="6857990"/>
          </a:xfrm>
          <a:prstGeom prst="rect">
            <a:avLst/>
          </a:prstGeom>
        </p:spPr>
      </p:pic>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0437" y="479680"/>
            <a:ext cx="5814533" cy="1344975"/>
          </a:xfrm>
        </p:spPr>
        <p:txBody>
          <a:bodyPr>
            <a:normAutofit/>
          </a:bodyPr>
          <a:lstStyle/>
          <a:p>
            <a:r>
              <a:rPr lang="en-SG" sz="3800" dirty="0"/>
              <a:t>Steganography : Techniques</a:t>
            </a:r>
          </a:p>
        </p:txBody>
      </p:sp>
      <p:sp>
        <p:nvSpPr>
          <p:cNvPr id="3" name="Content Placeholder 2"/>
          <p:cNvSpPr>
            <a:spLocks noGrp="1"/>
          </p:cNvSpPr>
          <p:nvPr>
            <p:ph idx="1"/>
          </p:nvPr>
        </p:nvSpPr>
        <p:spPr>
          <a:xfrm>
            <a:off x="586934" y="1542500"/>
            <a:ext cx="5485540" cy="3773010"/>
          </a:xfrm>
        </p:spPr>
        <p:txBody>
          <a:bodyPr>
            <a:noAutofit/>
          </a:bodyPr>
          <a:lstStyle/>
          <a:p>
            <a:pPr marL="0" indent="0">
              <a:lnSpc>
                <a:spcPct val="70000"/>
              </a:lnSpc>
              <a:buNone/>
            </a:pPr>
            <a:r>
              <a:rPr lang="en-GB" sz="2000" dirty="0"/>
              <a:t>There are two basic types of steganography: </a:t>
            </a:r>
          </a:p>
          <a:p>
            <a:pPr>
              <a:lnSpc>
                <a:spcPct val="70000"/>
              </a:lnSpc>
            </a:pPr>
            <a:r>
              <a:rPr lang="en-GB" sz="2000" dirty="0"/>
              <a:t>Spatial steganography: There are many versions of spatial steganography, all directly change some bits in the image pixel values in hiding data</a:t>
            </a:r>
            <a:r>
              <a:rPr lang="en-GB" sz="2000" dirty="0" smtClean="0"/>
              <a:t>. </a:t>
            </a:r>
            <a:r>
              <a:rPr lang="en-GB" sz="2000" dirty="0" err="1" smtClean="0"/>
              <a:t>Eg</a:t>
            </a:r>
            <a:r>
              <a:rPr lang="en-GB" sz="2000" dirty="0" smtClean="0"/>
              <a:t> LSB ( Least </a:t>
            </a:r>
            <a:r>
              <a:rPr lang="en-GB" sz="2000" dirty="0"/>
              <a:t>Least significant bit (LSB)-based steganography, is a type of spatial Steganography algorithm that hides a secret message in the LSBs of pixel values without too much perceptible distortions. It should be noted that to our human eye, any change in the value of the LSB are imperceptible. Embedding of message bits can be carried out either sequentially or randomly. Least Significant Bit (LSB) replacement, LSB matching, Matrix Embedding and Pixel value, differencing are some of the spatial domain techniques</a:t>
            </a:r>
            <a:r>
              <a:rPr lang="en-GB" sz="2000" dirty="0" smtClean="0"/>
              <a:t>.</a:t>
            </a:r>
            <a:endParaRPr lang="en-GB" sz="2000" dirty="0"/>
          </a:p>
          <a:p>
            <a:pPr>
              <a:lnSpc>
                <a:spcPct val="70000"/>
              </a:lnSpc>
            </a:pPr>
            <a:r>
              <a:rPr lang="en-GB" sz="2000" dirty="0"/>
              <a:t> Transform steganography: The process of embedding data in the frequency domain of a signal</a:t>
            </a:r>
            <a:r>
              <a:rPr lang="en-GB" sz="2000" dirty="0" smtClean="0"/>
              <a:t>.</a:t>
            </a:r>
            <a:endParaRPr lang="en-SG" sz="2000" dirty="0"/>
          </a:p>
        </p:txBody>
      </p:sp>
    </p:spTree>
    <p:extLst>
      <p:ext uri="{BB962C8B-B14F-4D97-AF65-F5344CB8AC3E}">
        <p14:creationId xmlns:p14="http://schemas.microsoft.com/office/powerpoint/2010/main" val="15627739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r="21255"/>
          <a:stretch/>
        </p:blipFill>
        <p:spPr>
          <a:xfrm>
            <a:off x="4639056" y="10"/>
            <a:ext cx="7552944" cy="6857990"/>
          </a:xfrm>
          <a:prstGeom prst="rect">
            <a:avLst/>
          </a:prstGeom>
          <a:effectLst/>
        </p:spPr>
      </p:pic>
      <p:sp>
        <p:nvSpPr>
          <p:cNvPr id="2" name="Title 1"/>
          <p:cNvSpPr>
            <a:spLocks noGrp="1"/>
          </p:cNvSpPr>
          <p:nvPr>
            <p:ph type="title"/>
          </p:nvPr>
        </p:nvSpPr>
        <p:spPr>
          <a:xfrm>
            <a:off x="648929" y="629266"/>
            <a:ext cx="3651467" cy="1676603"/>
          </a:xfrm>
        </p:spPr>
        <p:txBody>
          <a:bodyPr>
            <a:normAutofit/>
          </a:bodyPr>
          <a:lstStyle/>
          <a:p>
            <a:r>
              <a:rPr lang="en-SG" dirty="0"/>
              <a:t>Steganography </a:t>
            </a:r>
            <a:r>
              <a:rPr lang="en-SG" dirty="0" smtClean="0"/>
              <a:t>Techniques</a:t>
            </a:r>
            <a:endParaRPr lang="en-US" dirty="0"/>
          </a:p>
        </p:txBody>
      </p:sp>
      <p:sp>
        <p:nvSpPr>
          <p:cNvPr id="3" name="Content Placeholder 2"/>
          <p:cNvSpPr>
            <a:spLocks noGrp="1"/>
          </p:cNvSpPr>
          <p:nvPr>
            <p:ph idx="1"/>
          </p:nvPr>
        </p:nvSpPr>
        <p:spPr>
          <a:xfrm>
            <a:off x="169330" y="2305869"/>
            <a:ext cx="4300396" cy="3785419"/>
          </a:xfrm>
        </p:spPr>
        <p:txBody>
          <a:bodyPr>
            <a:normAutofit/>
          </a:bodyPr>
          <a:lstStyle/>
          <a:p>
            <a:pPr>
              <a:lnSpc>
                <a:spcPct val="70000"/>
              </a:lnSpc>
            </a:pPr>
            <a:endParaRPr lang="en-GB" sz="2000" dirty="0"/>
          </a:p>
          <a:p>
            <a:pPr marL="0" indent="0">
              <a:lnSpc>
                <a:spcPct val="70000"/>
              </a:lnSpc>
              <a:buNone/>
            </a:pPr>
            <a:r>
              <a:rPr lang="en-GB" sz="2000" dirty="0"/>
              <a:t>For the purpose of the project we analysed several steganography and we finally implemented 2 algorithms namely: </a:t>
            </a:r>
          </a:p>
          <a:p>
            <a:pPr>
              <a:lnSpc>
                <a:spcPct val="70000"/>
              </a:lnSpc>
            </a:pPr>
            <a:r>
              <a:rPr lang="en-GB" sz="2000" dirty="0"/>
              <a:t>A New Secure Image Transmission Technique via Secret-fragment-visible Mosaic Images by Nearly-reversible Colour Transformations [3] </a:t>
            </a:r>
          </a:p>
          <a:p>
            <a:pPr>
              <a:lnSpc>
                <a:spcPct val="70000"/>
              </a:lnSpc>
            </a:pPr>
            <a:r>
              <a:rPr lang="en-GB" sz="2000" dirty="0"/>
              <a:t>A Novel Image Stenographic Technique using Fast Fourier Transform [4] </a:t>
            </a:r>
          </a:p>
          <a:p>
            <a:pPr>
              <a:lnSpc>
                <a:spcPct val="70000"/>
              </a:lnSpc>
            </a:pPr>
            <a:endParaRPr lang="en-GB" sz="2000" dirty="0"/>
          </a:p>
          <a:p>
            <a:pPr>
              <a:lnSpc>
                <a:spcPct val="70000"/>
              </a:lnSpc>
            </a:pPr>
            <a:endParaRPr lang="en-SG" sz="2000" dirty="0"/>
          </a:p>
          <a:p>
            <a:pPr>
              <a:lnSpc>
                <a:spcPct val="70000"/>
              </a:lnSpc>
            </a:pPr>
            <a:endParaRPr lang="en-US" sz="2000" dirty="0"/>
          </a:p>
        </p:txBody>
      </p:sp>
    </p:spTree>
    <p:extLst>
      <p:ext uri="{BB962C8B-B14F-4D97-AF65-F5344CB8AC3E}">
        <p14:creationId xmlns:p14="http://schemas.microsoft.com/office/powerpoint/2010/main" val="2564336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2743"/>
          <a:stretch/>
        </p:blipFill>
        <p:spPr>
          <a:xfrm>
            <a:off x="20" y="10"/>
            <a:ext cx="4635571" cy="6857990"/>
          </a:xfrm>
          <a:prstGeom prst="rect">
            <a:avLst/>
          </a:prstGeom>
          <a:effectLst/>
        </p:spPr>
      </p:pic>
      <p:cxnSp>
        <p:nvCxnSpPr>
          <p:cNvPr id="14" name="Straight Connector 13"/>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965430" y="629268"/>
            <a:ext cx="6586491" cy="1286160"/>
          </a:xfrm>
        </p:spPr>
        <p:txBody>
          <a:bodyPr anchor="b">
            <a:normAutofit/>
          </a:bodyPr>
          <a:lstStyle/>
          <a:p>
            <a:r>
              <a:rPr lang="en-US" dirty="0" err="1"/>
              <a:t>StegAnalysis</a:t>
            </a:r>
            <a:endParaRPr lang="en-US" dirty="0"/>
          </a:p>
        </p:txBody>
      </p:sp>
      <p:sp>
        <p:nvSpPr>
          <p:cNvPr id="3" name="Content Placeholder 2"/>
          <p:cNvSpPr>
            <a:spLocks noGrp="1"/>
          </p:cNvSpPr>
          <p:nvPr>
            <p:ph idx="1"/>
          </p:nvPr>
        </p:nvSpPr>
        <p:spPr>
          <a:xfrm>
            <a:off x="4965431" y="2438400"/>
            <a:ext cx="6586489" cy="3785419"/>
          </a:xfrm>
        </p:spPr>
        <p:txBody>
          <a:bodyPr>
            <a:normAutofit/>
          </a:bodyPr>
          <a:lstStyle/>
          <a:p>
            <a:r>
              <a:rPr lang="en-SG" sz="2000" dirty="0" err="1"/>
              <a:t>StegAnalysis</a:t>
            </a:r>
            <a:r>
              <a:rPr lang="en-SG" sz="2000" dirty="0"/>
              <a:t> is the practice of detecting the use of steganography. It detects messages or their transmission or  disables embedded information. </a:t>
            </a:r>
          </a:p>
          <a:p>
            <a:r>
              <a:rPr lang="en-SG" sz="2000" dirty="0"/>
              <a:t>There are various ways of statistical </a:t>
            </a:r>
            <a:r>
              <a:rPr lang="en-SG" sz="2000" dirty="0" err="1"/>
              <a:t>StegAnalysis</a:t>
            </a:r>
            <a:r>
              <a:rPr lang="en-SG" sz="2000" dirty="0"/>
              <a:t>, for the experiment here, we choose:</a:t>
            </a:r>
          </a:p>
          <a:p>
            <a:r>
              <a:rPr lang="en-SG" sz="2000" b="1" dirty="0"/>
              <a:t>Sample pair analysis : </a:t>
            </a:r>
            <a:r>
              <a:rPr lang="en-SG" sz="2000" dirty="0" smtClean="0"/>
              <a:t>is </a:t>
            </a:r>
            <a:r>
              <a:rPr lang="en-SG" sz="2000" dirty="0"/>
              <a:t>“based on a finite state machine whose states are selected multisets of sample pairs called trace multisets. Due to the statistical measures of sample pairs that are highly sensitive to LSB embedding operations, the length of hidden message can be estimated when it’s embedded into the LSB of </a:t>
            </a:r>
            <a:r>
              <a:rPr lang="en-SG" sz="2000" dirty="0" smtClean="0"/>
              <a:t>medium” </a:t>
            </a:r>
            <a:r>
              <a:rPr lang="en-SG" sz="2000" dirty="0"/>
              <a:t>[5] . </a:t>
            </a:r>
            <a:endParaRPr lang="en-SG" sz="2000" dirty="0"/>
          </a:p>
        </p:txBody>
      </p:sp>
      <p:pic>
        <p:nvPicPr>
          <p:cNvPr id="6" name="Picture 5"/>
          <p:cNvPicPr>
            <a:picLocks noChangeAspect="1"/>
          </p:cNvPicPr>
          <p:nvPr/>
        </p:nvPicPr>
        <p:blipFill rotWithShape="1">
          <a:blip r:embed="rId3"/>
          <a:srcRect r="2743"/>
          <a:stretch/>
        </p:blipFill>
        <p:spPr>
          <a:xfrm>
            <a:off x="118007" y="132746"/>
            <a:ext cx="4635571" cy="6857990"/>
          </a:xfrm>
          <a:prstGeom prst="rect">
            <a:avLst/>
          </a:prstGeom>
          <a:effectLst/>
        </p:spPr>
      </p:pic>
    </p:spTree>
    <p:extLst>
      <p:ext uri="{BB962C8B-B14F-4D97-AF65-F5344CB8AC3E}">
        <p14:creationId xmlns:p14="http://schemas.microsoft.com/office/powerpoint/2010/main" val="39158696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3">
            <a:alphaModFix amt="48000"/>
          </a:blip>
          <a:srcRect t="18182" r="9091"/>
          <a:stretch/>
        </p:blipFill>
        <p:spPr>
          <a:xfrm>
            <a:off x="-96800" y="0"/>
            <a:ext cx="12288799" cy="6858000"/>
          </a:xfrm>
          <a:prstGeom prst="rect">
            <a:avLst/>
          </a:prstGeom>
        </p:spPr>
      </p:pic>
      <p:sp>
        <p:nvSpPr>
          <p:cNvPr id="2" name="Title 1"/>
          <p:cNvSpPr>
            <a:spLocks noGrp="1"/>
          </p:cNvSpPr>
          <p:nvPr>
            <p:ph type="title"/>
          </p:nvPr>
        </p:nvSpPr>
        <p:spPr/>
        <p:txBody>
          <a:bodyPr/>
          <a:lstStyle/>
          <a:p>
            <a:r>
              <a:rPr lang="en-US" dirty="0" err="1"/>
              <a:t>StegAnalysis</a:t>
            </a:r>
            <a:endParaRPr lang="en-US" dirty="0"/>
          </a:p>
        </p:txBody>
      </p:sp>
      <p:sp>
        <p:nvSpPr>
          <p:cNvPr id="5" name="Rectangle 4"/>
          <p:cNvSpPr/>
          <p:nvPr/>
        </p:nvSpPr>
        <p:spPr>
          <a:xfrm>
            <a:off x="3048000" y="1720840"/>
            <a:ext cx="6096000" cy="4093428"/>
          </a:xfrm>
          <a:prstGeom prst="rect">
            <a:avLst/>
          </a:prstGeom>
        </p:spPr>
        <p:txBody>
          <a:bodyPr>
            <a:spAutoFit/>
          </a:bodyPr>
          <a:lstStyle/>
          <a:p>
            <a:r>
              <a:rPr lang="en-SG" sz="2000" b="1" dirty="0"/>
              <a:t>RS analysis: </a:t>
            </a:r>
            <a:r>
              <a:rPr lang="en-SG" sz="2000" dirty="0" smtClean="0"/>
              <a:t>[6</a:t>
            </a:r>
            <a:r>
              <a:rPr lang="en-SG" sz="2000" dirty="0"/>
              <a:t>] detects randomly scattered LSB embedding in grayscale and colour images by inspecting the differences in the number of regular and singular groups for the LSB and ’shifted’ LSB plane.</a:t>
            </a:r>
          </a:p>
          <a:p>
            <a:endParaRPr lang="en-SG" sz="2000" dirty="0"/>
          </a:p>
          <a:p>
            <a:endParaRPr lang="en-SG" sz="2000" dirty="0"/>
          </a:p>
          <a:p>
            <a:endParaRPr lang="en-SG" sz="2000" dirty="0"/>
          </a:p>
          <a:p>
            <a:r>
              <a:rPr lang="en-SG" sz="2000" dirty="0"/>
              <a:t> </a:t>
            </a:r>
            <a:r>
              <a:rPr lang="en-SG" sz="2000" b="1" dirty="0"/>
              <a:t>Chi Square Attack: </a:t>
            </a:r>
            <a:r>
              <a:rPr lang="en-SG" sz="2000" dirty="0" smtClean="0"/>
              <a:t>[7</a:t>
            </a:r>
            <a:r>
              <a:rPr lang="en-SG" sz="2000" dirty="0"/>
              <a:t>] compares the theoretically expected frequency distribution in steganography with some sample distribution observed in the possibly changed carrier medium. Primary Sets </a:t>
            </a:r>
            <a:r>
              <a:rPr lang="en-SG" sz="2000" dirty="0" smtClean="0"/>
              <a:t>[8</a:t>
            </a:r>
            <a:r>
              <a:rPr lang="en-SG" sz="2000" dirty="0"/>
              <a:t>] is based on a statistical identity related to certain sets of pixels in an image. </a:t>
            </a:r>
            <a:endParaRPr lang="en-US" sz="2000" dirty="0"/>
          </a:p>
        </p:txBody>
      </p:sp>
    </p:spTree>
    <p:extLst>
      <p:ext uri="{BB962C8B-B14F-4D97-AF65-F5344CB8AC3E}">
        <p14:creationId xmlns:p14="http://schemas.microsoft.com/office/powerpoint/2010/main" val="2142548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1861</TotalTime>
  <Words>2177</Words>
  <Application>Microsoft Macintosh PowerPoint</Application>
  <PresentationFormat>Widescreen</PresentationFormat>
  <Paragraphs>193</Paragraphs>
  <Slides>19</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9" baseType="lpstr">
      <vt:lpstr>Apple Chancery</vt:lpstr>
      <vt:lpstr>Arial</vt:lpstr>
      <vt:lpstr>Calibri</vt:lpstr>
      <vt:lpstr>Calibri Light</vt:lpstr>
      <vt:lpstr>SimHei</vt:lpstr>
      <vt:lpstr>Times New Roman</vt:lpstr>
      <vt:lpstr>微软雅黑</vt:lpstr>
      <vt:lpstr>等线</vt:lpstr>
      <vt:lpstr>Office Theme</vt:lpstr>
      <vt:lpstr>Photoshop.Image.17</vt:lpstr>
      <vt:lpstr>Steganography Secure Communication  </vt:lpstr>
      <vt:lpstr>Introduction</vt:lpstr>
      <vt:lpstr>Background </vt:lpstr>
      <vt:lpstr>Measures for Comparison</vt:lpstr>
      <vt:lpstr>Measures for Comparison</vt:lpstr>
      <vt:lpstr>Steganography : Techniques</vt:lpstr>
      <vt:lpstr>Steganography Techniques</vt:lpstr>
      <vt:lpstr>StegAnalysis</vt:lpstr>
      <vt:lpstr>StegAnalysis</vt:lpstr>
      <vt:lpstr>Results of StegAnalysis</vt:lpstr>
      <vt:lpstr>Steg Implementation results </vt:lpstr>
      <vt:lpstr>PowerPoint Presentation</vt:lpstr>
      <vt:lpstr>Steganography: Secret-Fragment-Visible Mosaic Image  </vt:lpstr>
      <vt:lpstr>Steganography: Secret-Fragment-Visible Mosaic Image  </vt:lpstr>
      <vt:lpstr>Sub Image Size: 64x64 </vt:lpstr>
      <vt:lpstr>Encryption </vt:lpstr>
      <vt:lpstr>Encryption+ Steganography  Results </vt:lpstr>
      <vt:lpstr>Conclusion&amp; Future Work </vt:lpstr>
      <vt:lpstr>Conclusion&amp; Future Work </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josephina</dc:creator>
  <cp:lastModifiedBy>pjosephi</cp:lastModifiedBy>
  <cp:revision>52</cp:revision>
  <dcterms:created xsi:type="dcterms:W3CDTF">2016-10-16T14:26:19Z</dcterms:created>
  <dcterms:modified xsi:type="dcterms:W3CDTF">2017-10-17T16:26:35Z</dcterms:modified>
</cp:coreProperties>
</file>